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4"/>
  </p:notesMasterIdLst>
  <p:sldIdLst>
    <p:sldId id="256" r:id="rId2"/>
    <p:sldId id="309" r:id="rId3"/>
    <p:sldId id="307" r:id="rId4"/>
    <p:sldId id="327" r:id="rId5"/>
    <p:sldId id="796" r:id="rId6"/>
    <p:sldId id="801" r:id="rId7"/>
    <p:sldId id="308" r:id="rId8"/>
    <p:sldId id="659" r:id="rId9"/>
    <p:sldId id="577" r:id="rId10"/>
    <p:sldId id="797" r:id="rId11"/>
    <p:sldId id="610" r:id="rId12"/>
    <p:sldId id="486" r:id="rId13"/>
    <p:sldId id="564" r:id="rId14"/>
    <p:sldId id="584" r:id="rId15"/>
    <p:sldId id="664" r:id="rId16"/>
    <p:sldId id="1054" r:id="rId17"/>
    <p:sldId id="1032" r:id="rId18"/>
    <p:sldId id="986" r:id="rId19"/>
    <p:sldId id="1055" r:id="rId20"/>
    <p:sldId id="666" r:id="rId21"/>
    <p:sldId id="667" r:id="rId22"/>
    <p:sldId id="798" r:id="rId23"/>
    <p:sldId id="485" r:id="rId24"/>
    <p:sldId id="802" r:id="rId25"/>
    <p:sldId id="314" r:id="rId26"/>
    <p:sldId id="794" r:id="rId27"/>
    <p:sldId id="800" r:id="rId28"/>
    <p:sldId id="790" r:id="rId29"/>
    <p:sldId id="792" r:id="rId30"/>
    <p:sldId id="793" r:id="rId31"/>
    <p:sldId id="799" r:id="rId32"/>
    <p:sldId id="320" r:id="rId33"/>
    <p:sldId id="803" r:id="rId34"/>
    <p:sldId id="328" r:id="rId35"/>
    <p:sldId id="490" r:id="rId36"/>
    <p:sldId id="329" r:id="rId37"/>
    <p:sldId id="815" r:id="rId38"/>
    <p:sldId id="816" r:id="rId39"/>
    <p:sldId id="808" r:id="rId40"/>
    <p:sldId id="331" r:id="rId41"/>
    <p:sldId id="492" r:id="rId42"/>
    <p:sldId id="333" r:id="rId43"/>
    <p:sldId id="494" r:id="rId44"/>
    <p:sldId id="334" r:id="rId45"/>
    <p:sldId id="336" r:id="rId46"/>
    <p:sldId id="495" r:id="rId47"/>
    <p:sldId id="549" r:id="rId48"/>
    <p:sldId id="337" r:id="rId49"/>
    <p:sldId id="332" r:id="rId50"/>
    <p:sldId id="342" r:id="rId51"/>
    <p:sldId id="343" r:id="rId52"/>
    <p:sldId id="828" r:id="rId53"/>
    <p:sldId id="819" r:id="rId54"/>
    <p:sldId id="820" r:id="rId55"/>
    <p:sldId id="353" r:id="rId56"/>
    <p:sldId id="795" r:id="rId57"/>
    <p:sldId id="354" r:id="rId58"/>
    <p:sldId id="501" r:id="rId59"/>
    <p:sldId id="817" r:id="rId60"/>
    <p:sldId id="818" r:id="rId61"/>
    <p:sldId id="345" r:id="rId62"/>
    <p:sldId id="536" r:id="rId63"/>
    <p:sldId id="435" r:id="rId64"/>
    <p:sldId id="344" r:id="rId65"/>
    <p:sldId id="321" r:id="rId66"/>
    <p:sldId id="1020" r:id="rId67"/>
    <p:sldId id="339" r:id="rId68"/>
    <p:sldId id="762" r:id="rId69"/>
    <p:sldId id="350" r:id="rId70"/>
    <p:sldId id="530" r:id="rId71"/>
    <p:sldId id="351" r:id="rId72"/>
    <p:sldId id="338" r:id="rId73"/>
    <p:sldId id="537" r:id="rId74"/>
    <p:sldId id="355" r:id="rId75"/>
    <p:sldId id="437" r:id="rId76"/>
    <p:sldId id="438" r:id="rId77"/>
    <p:sldId id="542" r:id="rId78"/>
    <p:sldId id="541" r:id="rId79"/>
    <p:sldId id="550" r:id="rId80"/>
    <p:sldId id="540" r:id="rId81"/>
    <p:sldId id="358" r:id="rId82"/>
    <p:sldId id="340" r:id="rId83"/>
    <p:sldId id="346" r:id="rId84"/>
    <p:sldId id="374" r:id="rId85"/>
    <p:sldId id="322" r:id="rId86"/>
    <p:sldId id="1029" r:id="rId87"/>
    <p:sldId id="809" r:id="rId88"/>
    <p:sldId id="821" r:id="rId89"/>
    <p:sldId id="1037" r:id="rId90"/>
    <p:sldId id="810" r:id="rId91"/>
    <p:sldId id="1021" r:id="rId92"/>
    <p:sldId id="359" r:id="rId93"/>
    <p:sldId id="371" r:id="rId94"/>
    <p:sldId id="367" r:id="rId95"/>
    <p:sldId id="822" r:id="rId96"/>
    <p:sldId id="823" r:id="rId97"/>
    <p:sldId id="824" r:id="rId98"/>
    <p:sldId id="557" r:id="rId99"/>
    <p:sldId id="363" r:id="rId100"/>
    <p:sldId id="360" r:id="rId101"/>
    <p:sldId id="825" r:id="rId102"/>
    <p:sldId id="364" r:id="rId103"/>
    <p:sldId id="547" r:id="rId104"/>
    <p:sldId id="439" r:id="rId105"/>
    <p:sldId id="766" r:id="rId106"/>
    <p:sldId id="373" r:id="rId107"/>
    <p:sldId id="763" r:id="rId108"/>
    <p:sldId id="767" r:id="rId109"/>
    <p:sldId id="773" r:id="rId110"/>
    <p:sldId id="775" r:id="rId111"/>
    <p:sldId id="838" r:id="rId112"/>
    <p:sldId id="826" r:id="rId113"/>
    <p:sldId id="827" r:id="rId114"/>
    <p:sldId id="813" r:id="rId115"/>
    <p:sldId id="814" r:id="rId116"/>
    <p:sldId id="829" r:id="rId117"/>
    <p:sldId id="830" r:id="rId118"/>
    <p:sldId id="831" r:id="rId119"/>
    <p:sldId id="832" r:id="rId120"/>
    <p:sldId id="833" r:id="rId121"/>
    <p:sldId id="834" r:id="rId122"/>
    <p:sldId id="835" r:id="rId123"/>
    <p:sldId id="836" r:id="rId124"/>
    <p:sldId id="1028" r:id="rId125"/>
    <p:sldId id="924" r:id="rId126"/>
    <p:sldId id="1022" r:id="rId127"/>
    <p:sldId id="971" r:id="rId128"/>
    <p:sldId id="925" r:id="rId129"/>
    <p:sldId id="973" r:id="rId130"/>
    <p:sldId id="981" r:id="rId131"/>
    <p:sldId id="926" r:id="rId132"/>
    <p:sldId id="929" r:id="rId133"/>
    <p:sldId id="982" r:id="rId134"/>
    <p:sldId id="983" r:id="rId135"/>
    <p:sldId id="974" r:id="rId136"/>
    <p:sldId id="930" r:id="rId137"/>
    <p:sldId id="1003" r:id="rId138"/>
    <p:sldId id="1004" r:id="rId139"/>
    <p:sldId id="1005" r:id="rId140"/>
    <p:sldId id="931" r:id="rId141"/>
    <p:sldId id="933" r:id="rId142"/>
    <p:sldId id="935" r:id="rId143"/>
    <p:sldId id="936" r:id="rId144"/>
    <p:sldId id="939" r:id="rId145"/>
    <p:sldId id="978" r:id="rId146"/>
    <p:sldId id="941" r:id="rId147"/>
    <p:sldId id="979" r:id="rId148"/>
    <p:sldId id="980" r:id="rId149"/>
    <p:sldId id="984" r:id="rId150"/>
    <p:sldId id="985" r:id="rId151"/>
    <p:sldId id="947" r:id="rId152"/>
    <p:sldId id="988" r:id="rId153"/>
    <p:sldId id="949" r:id="rId154"/>
    <p:sldId id="950" r:id="rId155"/>
    <p:sldId id="952" r:id="rId156"/>
    <p:sldId id="953" r:id="rId157"/>
    <p:sldId id="958" r:id="rId158"/>
    <p:sldId id="960" r:id="rId159"/>
    <p:sldId id="989" r:id="rId160"/>
    <p:sldId id="990" r:id="rId161"/>
    <p:sldId id="991" r:id="rId162"/>
    <p:sldId id="992" r:id="rId163"/>
    <p:sldId id="1038" r:id="rId164"/>
    <p:sldId id="1039" r:id="rId165"/>
    <p:sldId id="1040" r:id="rId166"/>
    <p:sldId id="1041" r:id="rId167"/>
    <p:sldId id="1042" r:id="rId168"/>
    <p:sldId id="1043" r:id="rId169"/>
    <p:sldId id="1033" r:id="rId170"/>
    <p:sldId id="1044" r:id="rId171"/>
    <p:sldId id="1035" r:id="rId172"/>
    <p:sldId id="1045" r:id="rId173"/>
    <p:sldId id="1047" r:id="rId174"/>
    <p:sldId id="1049" r:id="rId175"/>
    <p:sldId id="1048" r:id="rId176"/>
    <p:sldId id="323" r:id="rId177"/>
    <p:sldId id="1023" r:id="rId178"/>
    <p:sldId id="368" r:id="rId179"/>
    <p:sldId id="370" r:id="rId180"/>
    <p:sldId id="975" r:id="rId181"/>
    <p:sldId id="1006" r:id="rId182"/>
    <p:sldId id="1008" r:id="rId183"/>
    <p:sldId id="782" r:id="rId184"/>
    <p:sldId id="977" r:id="rId185"/>
    <p:sldId id="383" r:id="rId186"/>
    <p:sldId id="385" r:id="rId187"/>
    <p:sldId id="568" r:id="rId188"/>
    <p:sldId id="387" r:id="rId189"/>
    <p:sldId id="569" r:id="rId190"/>
    <p:sldId id="388" r:id="rId191"/>
    <p:sldId id="993" r:id="rId192"/>
    <p:sldId id="994" r:id="rId193"/>
    <p:sldId id="995" r:id="rId194"/>
    <p:sldId id="996" r:id="rId195"/>
    <p:sldId id="997" r:id="rId196"/>
    <p:sldId id="1010" r:id="rId197"/>
    <p:sldId id="998" r:id="rId198"/>
    <p:sldId id="999" r:id="rId199"/>
    <p:sldId id="1000" r:id="rId200"/>
    <p:sldId id="1001" r:id="rId201"/>
    <p:sldId id="1002" r:id="rId202"/>
    <p:sldId id="839" r:id="rId203"/>
    <p:sldId id="1024" r:id="rId204"/>
    <p:sldId id="840" r:id="rId205"/>
    <p:sldId id="841" r:id="rId206"/>
    <p:sldId id="1009" r:id="rId207"/>
    <p:sldId id="842" r:id="rId208"/>
    <p:sldId id="843" r:id="rId209"/>
    <p:sldId id="844" r:id="rId210"/>
    <p:sldId id="845" r:id="rId211"/>
    <p:sldId id="846" r:id="rId212"/>
    <p:sldId id="847" r:id="rId213"/>
    <p:sldId id="849" r:id="rId214"/>
    <p:sldId id="850" r:id="rId215"/>
    <p:sldId id="851" r:id="rId216"/>
    <p:sldId id="853" r:id="rId217"/>
    <p:sldId id="854" r:id="rId218"/>
    <p:sldId id="855" r:id="rId219"/>
    <p:sldId id="856" r:id="rId220"/>
    <p:sldId id="520" r:id="rId221"/>
    <p:sldId id="1025" r:id="rId222"/>
    <p:sldId id="411" r:id="rId223"/>
    <p:sldId id="412" r:id="rId224"/>
    <p:sldId id="415" r:id="rId225"/>
    <p:sldId id="523" r:id="rId226"/>
    <p:sldId id="533" r:id="rId227"/>
    <p:sldId id="413" r:id="rId228"/>
    <p:sldId id="777" r:id="rId229"/>
    <p:sldId id="524" r:id="rId230"/>
    <p:sldId id="1027" r:id="rId231"/>
    <p:sldId id="525" r:id="rId232"/>
    <p:sldId id="526" r:id="rId233"/>
    <p:sldId id="527" r:id="rId234"/>
    <p:sldId id="1036" r:id="rId235"/>
    <p:sldId id="1011" r:id="rId236"/>
    <p:sldId id="911" r:id="rId237"/>
    <p:sldId id="1026" r:id="rId238"/>
    <p:sldId id="912" r:id="rId239"/>
    <p:sldId id="913" r:id="rId240"/>
    <p:sldId id="923" r:id="rId241"/>
    <p:sldId id="916" r:id="rId242"/>
    <p:sldId id="917" r:id="rId243"/>
    <p:sldId id="919" r:id="rId244"/>
    <p:sldId id="922" r:id="rId245"/>
    <p:sldId id="643" r:id="rId246"/>
    <p:sldId id="695" r:id="rId247"/>
    <p:sldId id="660" r:id="rId248"/>
    <p:sldId id="682" r:id="rId249"/>
    <p:sldId id="644" r:id="rId250"/>
    <p:sldId id="680" r:id="rId251"/>
    <p:sldId id="679" r:id="rId252"/>
    <p:sldId id="683" r:id="rId253"/>
    <p:sldId id="681" r:id="rId254"/>
    <p:sldId id="694" r:id="rId255"/>
    <p:sldId id="693" r:id="rId256"/>
    <p:sldId id="698" r:id="rId257"/>
    <p:sldId id="700" r:id="rId258"/>
    <p:sldId id="703" r:id="rId259"/>
    <p:sldId id="702" r:id="rId260"/>
    <p:sldId id="646" r:id="rId261"/>
    <p:sldId id="661" r:id="rId262"/>
    <p:sldId id="1012" r:id="rId263"/>
    <p:sldId id="685" r:id="rId264"/>
    <p:sldId id="745" r:id="rId265"/>
    <p:sldId id="686" r:id="rId266"/>
    <p:sldId id="747" r:id="rId267"/>
    <p:sldId id="748" r:id="rId268"/>
    <p:sldId id="1013" r:id="rId269"/>
    <p:sldId id="687" r:id="rId270"/>
    <p:sldId id="750" r:id="rId271"/>
    <p:sldId id="1050" r:id="rId272"/>
    <p:sldId id="1014" r:id="rId273"/>
    <p:sldId id="1051" r:id="rId274"/>
    <p:sldId id="1015" r:id="rId275"/>
    <p:sldId id="1016" r:id="rId276"/>
    <p:sldId id="1052" r:id="rId277"/>
    <p:sldId id="1017" r:id="rId278"/>
    <p:sldId id="1053" r:id="rId279"/>
    <p:sldId id="857" r:id="rId280"/>
    <p:sldId id="1018" r:id="rId281"/>
    <p:sldId id="1019" r:id="rId282"/>
    <p:sldId id="909" r:id="rId283"/>
    <p:sldId id="910" r:id="rId284"/>
    <p:sldId id="867" r:id="rId285"/>
    <p:sldId id="868" r:id="rId286"/>
    <p:sldId id="869" r:id="rId287"/>
    <p:sldId id="870" r:id="rId288"/>
    <p:sldId id="871" r:id="rId289"/>
    <p:sldId id="872" r:id="rId290"/>
    <p:sldId id="873" r:id="rId291"/>
    <p:sldId id="874" r:id="rId292"/>
    <p:sldId id="875" r:id="rId293"/>
    <p:sldId id="876" r:id="rId294"/>
    <p:sldId id="877" r:id="rId295"/>
    <p:sldId id="878" r:id="rId296"/>
    <p:sldId id="879" r:id="rId297"/>
    <p:sldId id="880" r:id="rId298"/>
    <p:sldId id="881" r:id="rId299"/>
    <p:sldId id="882" r:id="rId300"/>
    <p:sldId id="883" r:id="rId301"/>
    <p:sldId id="884" r:id="rId302"/>
    <p:sldId id="885" r:id="rId303"/>
    <p:sldId id="886" r:id="rId304"/>
    <p:sldId id="887" r:id="rId305"/>
    <p:sldId id="888" r:id="rId306"/>
    <p:sldId id="889" r:id="rId307"/>
    <p:sldId id="890" r:id="rId308"/>
    <p:sldId id="892" r:id="rId309"/>
    <p:sldId id="893" r:id="rId310"/>
    <p:sldId id="894" r:id="rId311"/>
    <p:sldId id="895" r:id="rId312"/>
    <p:sldId id="896" r:id="rId313"/>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787" autoAdjust="0"/>
    <p:restoredTop sz="94883" autoAdjust="0"/>
  </p:normalViewPr>
  <p:slideViewPr>
    <p:cSldViewPr snapToGrid="0">
      <p:cViewPr varScale="1">
        <p:scale>
          <a:sx n="114" d="100"/>
          <a:sy n="114" d="100"/>
        </p:scale>
        <p:origin x="1170" y="108"/>
      </p:cViewPr>
      <p:guideLst>
        <p:guide orient="horz" pos="2160"/>
        <p:guide pos="2880"/>
      </p:guideLst>
    </p:cSldViewPr>
  </p:slideViewPr>
  <p:outlineViewPr>
    <p:cViewPr>
      <p:scale>
        <a:sx n="33" d="100"/>
        <a:sy n="33" d="100"/>
      </p:scale>
      <p:origin x="0" y="-153066"/>
    </p:cViewPr>
  </p:outlineViewPr>
  <p:notesTextViewPr>
    <p:cViewPr>
      <p:scale>
        <a:sx n="3" d="2"/>
        <a:sy n="3" d="2"/>
      </p:scale>
      <p:origin x="0" y="0"/>
    </p:cViewPr>
  </p:notesTextViewPr>
  <p:sorterViewPr>
    <p:cViewPr>
      <p:scale>
        <a:sx n="180" d="100"/>
        <a:sy n="180" d="100"/>
      </p:scale>
      <p:origin x="0" y="-1735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8/19/2018</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259</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25</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26</a:t>
            </a:fld>
            <a:endParaRPr lang="en-US" dirty="0"/>
          </a:p>
        </p:txBody>
      </p:sp>
    </p:spTree>
    <p:extLst>
      <p:ext uri="{BB962C8B-B14F-4D97-AF65-F5344CB8AC3E}">
        <p14:creationId xmlns:p14="http://schemas.microsoft.com/office/powerpoint/2010/main" val="15794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70</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80</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117</a:t>
            </a:fld>
            <a:endParaRPr lang="en-US" dirty="0"/>
          </a:p>
        </p:txBody>
      </p:sp>
    </p:spTree>
    <p:extLst>
      <p:ext uri="{BB962C8B-B14F-4D97-AF65-F5344CB8AC3E}">
        <p14:creationId xmlns:p14="http://schemas.microsoft.com/office/powerpoint/2010/main" val="15376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244</a:t>
            </a:fld>
            <a:endParaRPr lang="en-US" dirty="0"/>
          </a:p>
        </p:txBody>
      </p:sp>
    </p:spTree>
    <p:extLst>
      <p:ext uri="{BB962C8B-B14F-4D97-AF65-F5344CB8AC3E}">
        <p14:creationId xmlns:p14="http://schemas.microsoft.com/office/powerpoint/2010/main" val="380921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159373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son.wm.edu/current/mymsba/software_installation/index.php"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wired.com/2013/12/googles-doodle-honors-grace-hopper-and-entomology/" TargetMode="External"/><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s://en.wikipedia.org/wiki/Grace_Hopper"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blackboard.wm.edu/"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o1.dr-chuck.com/pythonlearn/EN_us/pythonlearn.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6/library/fun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16.xml"/><Relationship Id="rId7" Type="http://schemas.openxmlformats.org/officeDocument/2006/relationships/slide" Target="slide59.xml"/><Relationship Id="rId12" Type="http://schemas.openxmlformats.org/officeDocument/2006/relationships/slide" Target="slide116.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111.xml"/><Relationship Id="rId5" Type="http://schemas.openxmlformats.org/officeDocument/2006/relationships/slide" Target="slide23.xml"/><Relationship Id="rId10" Type="http://schemas.openxmlformats.org/officeDocument/2006/relationships/slide" Target="slide90.xml"/><Relationship Id="rId4" Type="http://schemas.openxmlformats.org/officeDocument/2006/relationships/slide" Target="slide15.xml"/><Relationship Id="rId9" Type="http://schemas.openxmlformats.org/officeDocument/2006/relationships/slide" Target="slide8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02.xml"/><Relationship Id="rId13" Type="http://schemas.openxmlformats.org/officeDocument/2006/relationships/slide" Target="slide279.xml"/><Relationship Id="rId3" Type="http://schemas.openxmlformats.org/officeDocument/2006/relationships/slide" Target="slide163.xml"/><Relationship Id="rId7" Type="http://schemas.openxmlformats.org/officeDocument/2006/relationships/slide" Target="slide112.xml"/><Relationship Id="rId12" Type="http://schemas.openxmlformats.org/officeDocument/2006/relationships/slide" Target="slide260.xml"/><Relationship Id="rId2" Type="http://schemas.openxmlformats.org/officeDocument/2006/relationships/slide" Target="slide125.xml"/><Relationship Id="rId1" Type="http://schemas.openxmlformats.org/officeDocument/2006/relationships/slideLayout" Target="../slideLayouts/slideLayout2.xml"/><Relationship Id="rId6" Type="http://schemas.openxmlformats.org/officeDocument/2006/relationships/slide" Target="slide191.xml"/><Relationship Id="rId11" Type="http://schemas.openxmlformats.org/officeDocument/2006/relationships/slide" Target="slide245.xml"/><Relationship Id="rId5" Type="http://schemas.openxmlformats.org/officeDocument/2006/relationships/slide" Target="slide176.xml"/><Relationship Id="rId10" Type="http://schemas.openxmlformats.org/officeDocument/2006/relationships/slide" Target="slide236.xml"/><Relationship Id="rId4" Type="http://schemas.openxmlformats.org/officeDocument/2006/relationships/slide" Target="slide169.xml"/><Relationship Id="rId9" Type="http://schemas.openxmlformats.org/officeDocument/2006/relationships/slide" Target="slide220.xml"/><Relationship Id="rId14" Type="http://schemas.openxmlformats.org/officeDocument/2006/relationships/slide" Target="slide284.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9.png"/></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Programs</a:t>
            </a:r>
            <a:endParaRPr lang="en-US" dirty="0"/>
          </a:p>
        </p:txBody>
      </p:sp>
      <p:sp>
        <p:nvSpPr>
          <p:cNvPr id="3" name="Content Placeholder 2"/>
          <p:cNvSpPr>
            <a:spLocks noGrp="1"/>
          </p:cNvSpPr>
          <p:nvPr>
            <p:ph idx="1"/>
          </p:nvPr>
        </p:nvSpPr>
        <p:spPr/>
        <p:txBody>
          <a:bodyPr/>
          <a:lstStyle/>
          <a:p>
            <a:r>
              <a:rPr lang="en-US" dirty="0" smtClean="0"/>
              <a:t>We need a program in which we </a:t>
            </a:r>
            <a:r>
              <a:rPr lang="en-US" dirty="0"/>
              <a:t>w</a:t>
            </a:r>
            <a:r>
              <a:rPr lang="en-US" dirty="0" smtClean="0"/>
              <a:t>rite our Python programs</a:t>
            </a:r>
          </a:p>
          <a:p>
            <a:pPr lvl="1"/>
            <a:r>
              <a:rPr lang="en-US" dirty="0" smtClean="0"/>
              <a:t>Development environments</a:t>
            </a:r>
          </a:p>
          <a:p>
            <a:r>
              <a:rPr lang="en-US" dirty="0" smtClean="0"/>
              <a:t>Development environments also execute the code we write and help us to debug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spTree>
    <p:extLst>
      <p:ext uri="{BB962C8B-B14F-4D97-AF65-F5344CB8AC3E}">
        <p14:creationId xmlns:p14="http://schemas.microsoft.com/office/powerpoint/2010/main" val="34507258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4228" y="1587933"/>
            <a:ext cx="5619750"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An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sp>
        <p:nvSpPr>
          <p:cNvPr id="9" name="Rectangle 8"/>
          <p:cNvSpPr/>
          <p:nvPr/>
        </p:nvSpPr>
        <p:spPr>
          <a:xfrm>
            <a:off x="2475812" y="1629878"/>
            <a:ext cx="134118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47924" y="3025519"/>
            <a:ext cx="184627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74228" y="3435072"/>
            <a:ext cx="193742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91873" y="5035809"/>
            <a:ext cx="176238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Even better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pic>
        <p:nvPicPr>
          <p:cNvPr id="6" name="Picture 5"/>
          <p:cNvPicPr>
            <a:picLocks noChangeAspect="1"/>
          </p:cNvPicPr>
          <p:nvPr/>
        </p:nvPicPr>
        <p:blipFill>
          <a:blip r:embed="rId2"/>
          <a:stretch>
            <a:fillRect/>
          </a:stretch>
        </p:blipFill>
        <p:spPr>
          <a:xfrm>
            <a:off x="1391874" y="1629878"/>
            <a:ext cx="5638800" cy="4572000"/>
          </a:xfrm>
          <a:prstGeom prst="rect">
            <a:avLst/>
          </a:prstGeom>
        </p:spPr>
      </p:pic>
      <p:sp>
        <p:nvSpPr>
          <p:cNvPr id="9" name="Rectangle 8"/>
          <p:cNvSpPr/>
          <p:nvPr/>
        </p:nvSpPr>
        <p:spPr>
          <a:xfrm>
            <a:off x="1391874" y="5069365"/>
            <a:ext cx="1451994"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3582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r>
              <a:rPr lang="en-US" dirty="0" smtClean="0"/>
              <a:t>code</a:t>
            </a:r>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Functions are easily reused—modular </a:t>
            </a:r>
          </a:p>
          <a:p>
            <a:pPr lvl="3"/>
            <a:r>
              <a:rPr lang="en-US" dirty="0" smtClean="0"/>
              <a:t>… digging lines here and there out of a program takes longer and is fraught with error</a:t>
            </a:r>
          </a:p>
          <a:p>
            <a:pPr lvl="2"/>
            <a:r>
              <a:rPr lang="en-US" dirty="0" smtClean="0"/>
              <a:t>Saves time writing code later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Output</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sz="2800" dirty="0">
                <a:latin typeface="Courier"/>
              </a:rPr>
              <a:t>ConditionalStatements.ipynb</a:t>
            </a:r>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pic>
        <p:nvPicPr>
          <p:cNvPr id="5" name="Picture 4"/>
          <p:cNvPicPr>
            <a:picLocks noChangeAspect="1"/>
          </p:cNvPicPr>
          <p:nvPr/>
        </p:nvPicPr>
        <p:blipFill>
          <a:blip r:embed="rId2"/>
          <a:stretch>
            <a:fillRect/>
          </a:stretch>
        </p:blipFill>
        <p:spPr>
          <a:xfrm>
            <a:off x="2931210" y="2802535"/>
            <a:ext cx="3248025" cy="375285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Start with the code you’ve written before</a:t>
            </a:r>
          </a:p>
          <a:p>
            <a:pPr lvl="1"/>
            <a:r>
              <a:rPr lang="en-US" dirty="0" smtClean="0"/>
              <a:t>Include data validation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 on Functions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439441" y="2660124"/>
            <a:ext cx="3185487"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 to output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30"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a:rPr>
              <a:t>lambda</a:t>
            </a:r>
            <a:r>
              <a:rPr lang="en-US" dirty="0" smtClean="0"/>
              <a:t> functions can take multiple input arguments</a:t>
            </a:r>
          </a:p>
          <a:p>
            <a:r>
              <a:rPr lang="en-US" dirty="0" smtClean="0"/>
              <a:t>Create a lambda function that, taking two arguments, returns the maximum of the two</a:t>
            </a:r>
          </a:p>
          <a:p>
            <a:r>
              <a:rPr lang="en-US" dirty="0" smtClean="0"/>
              <a:t>Test the lambda function in some code</a:t>
            </a:r>
          </a:p>
          <a:p>
            <a:r>
              <a:rPr lang="en-US" dirty="0" smtClean="0"/>
              <a:t>This problem requires you to experiment or do a Google search</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109</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Development Environments</a:t>
            </a:r>
            <a:endParaRPr lang="en-US" dirty="0"/>
          </a:p>
        </p:txBody>
      </p:sp>
      <p:sp>
        <p:nvSpPr>
          <p:cNvPr id="3" name="Content Placeholder 2"/>
          <p:cNvSpPr>
            <a:spLocks noGrp="1"/>
          </p:cNvSpPr>
          <p:nvPr>
            <p:ph idx="1"/>
          </p:nvPr>
        </p:nvSpPr>
        <p:spPr/>
        <p:txBody>
          <a:bodyPr/>
          <a:lstStyle/>
          <a:p>
            <a:r>
              <a:rPr lang="en-US" b="1" dirty="0" smtClean="0"/>
              <a:t>Jupyter</a:t>
            </a:r>
          </a:p>
          <a:p>
            <a:r>
              <a:rPr lang="en-US" b="1" dirty="0" smtClean="0"/>
              <a:t>Spyder</a:t>
            </a:r>
          </a:p>
          <a:p>
            <a:r>
              <a:rPr lang="en-US" dirty="0" smtClean="0"/>
              <a:t>PyCharm</a:t>
            </a:r>
          </a:p>
          <a:p>
            <a:r>
              <a:rPr lang="en-US" dirty="0" smtClean="0"/>
              <a:t>Atom</a:t>
            </a:r>
          </a:p>
          <a:p>
            <a:r>
              <a:rPr lang="en-US" dirty="0" smtClean="0"/>
              <a:t>Visual Studio</a:t>
            </a:r>
          </a:p>
          <a:p>
            <a:r>
              <a:rPr lang="en-US" dirty="0" smtClean="0"/>
              <a:t>IDLE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Spyder Development Environment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66329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7704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34773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C:\Users\[your_username]\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avg.py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spTree>
    <p:extLst>
      <p:ext uri="{BB962C8B-B14F-4D97-AF65-F5344CB8AC3E}">
        <p14:creationId xmlns:p14="http://schemas.microsoft.com/office/powerpoint/2010/main" val="37481926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F5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115</a:t>
            </a:fld>
            <a:endParaRPr lang="en-US" dirty="0"/>
          </a:p>
        </p:txBody>
      </p:sp>
      <p:grpSp>
        <p:nvGrpSpPr>
          <p:cNvPr id="9" name="Group 8"/>
          <p:cNvGrpSpPr/>
          <p:nvPr/>
        </p:nvGrpSpPr>
        <p:grpSpPr>
          <a:xfrm>
            <a:off x="1769164" y="2266123"/>
            <a:ext cx="6023113" cy="4455352"/>
            <a:chOff x="1769165" y="2440151"/>
            <a:chExt cx="5643562" cy="4281323"/>
          </a:xfrm>
        </p:grpSpPr>
        <p:pic>
          <p:nvPicPr>
            <p:cNvPr id="8" name="Picture 7"/>
            <p:cNvPicPr>
              <a:picLocks noChangeAspect="1"/>
            </p:cNvPicPr>
            <p:nvPr/>
          </p:nvPicPr>
          <p:blipFill>
            <a:blip r:embed="rId2"/>
            <a:stretch>
              <a:fillRect/>
            </a:stretch>
          </p:blipFill>
          <p:spPr>
            <a:xfrm>
              <a:off x="1769165" y="2440151"/>
              <a:ext cx="5643562" cy="4281323"/>
            </a:xfrm>
            <a:prstGeom prst="rect">
              <a:avLst/>
            </a:prstGeom>
          </p:spPr>
        </p:pic>
        <p:sp>
          <p:nvSpPr>
            <p:cNvPr id="6" name="Rectangle 5"/>
            <p:cNvSpPr/>
            <p:nvPr/>
          </p:nvSpPr>
          <p:spPr>
            <a:xfrm>
              <a:off x="3642540" y="2837069"/>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96395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Debugging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88171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399" y="1219200"/>
            <a:ext cx="8053431" cy="4906963"/>
          </a:xfrm>
        </p:spPr>
        <p:txBody>
          <a:bodyPr/>
          <a:lstStyle/>
          <a:p>
            <a:r>
              <a:rPr lang="en-US" dirty="0" smtClean="0"/>
              <a:t>Break points</a:t>
            </a:r>
          </a:p>
          <a:p>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570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118</a:t>
            </a:fld>
            <a:endParaRPr lang="en-US" dirty="0"/>
          </a:p>
        </p:txBody>
      </p:sp>
      <p:pic>
        <p:nvPicPr>
          <p:cNvPr id="6" name="Picture 5"/>
          <p:cNvPicPr>
            <a:picLocks noChangeAspect="1"/>
          </p:cNvPicPr>
          <p:nvPr/>
        </p:nvPicPr>
        <p:blipFill>
          <a:blip r:embed="rId2"/>
          <a:stretch>
            <a:fillRect/>
          </a:stretch>
        </p:blipFill>
        <p:spPr>
          <a:xfrm>
            <a:off x="2683565" y="3126875"/>
            <a:ext cx="4777822" cy="3594600"/>
          </a:xfrm>
          <a:prstGeom prst="rect">
            <a:avLst/>
          </a:prstGeom>
        </p:spPr>
      </p:pic>
    </p:spTree>
    <p:extLst>
      <p:ext uri="{BB962C8B-B14F-4D97-AF65-F5344CB8AC3E}">
        <p14:creationId xmlns:p14="http://schemas.microsoft.com/office/powerpoint/2010/main" val="1345544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for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119</a:t>
            </a:fld>
            <a:endParaRPr lang="en-US" dirty="0"/>
          </a:p>
        </p:txBody>
      </p:sp>
    </p:spTree>
    <p:extLst>
      <p:ext uri="{BB962C8B-B14F-4D97-AF65-F5344CB8AC3E}">
        <p14:creationId xmlns:p14="http://schemas.microsoft.com/office/powerpoint/2010/main" val="2478291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ction="ppaction://hlinkfile"/>
              </a:rPr>
              <a:t>mason.wm.edu/current/mymsba/software_installation/index.php</a:t>
            </a:r>
            <a:r>
              <a:rPr lang="en-US" sz="2000" dirty="0" smtClean="0"/>
              <a:t> </a:t>
            </a:r>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120</a:t>
            </a:fld>
            <a:endParaRPr lang="en-US" dirty="0"/>
          </a:p>
        </p:txBody>
      </p:sp>
    </p:spTree>
    <p:extLst>
      <p:ext uri="{BB962C8B-B14F-4D97-AF65-F5344CB8AC3E}">
        <p14:creationId xmlns:p14="http://schemas.microsoft.com/office/powerpoint/2010/main" val="29228039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unsuccessfully for 15 minutes:</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Tree>
    <p:extLst>
      <p:ext uri="{BB962C8B-B14F-4D97-AF65-F5344CB8AC3E}">
        <p14:creationId xmlns:p14="http://schemas.microsoft.com/office/powerpoint/2010/main" val="27101176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8140149"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print('Hello World!)</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(e.g., computing an average): </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446875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Debugging</a:t>
            </a:r>
            <a:endParaRPr lang="en-US" dirty="0"/>
          </a:p>
        </p:txBody>
      </p:sp>
      <p:sp>
        <p:nvSpPr>
          <p:cNvPr id="3" name="Content Placeholder 2"/>
          <p:cNvSpPr>
            <a:spLocks noGrp="1"/>
          </p:cNvSpPr>
          <p:nvPr>
            <p:ph idx="1"/>
          </p:nvPr>
        </p:nvSpPr>
        <p:spPr>
          <a:xfrm>
            <a:off x="914400" y="1080057"/>
            <a:ext cx="7772400" cy="4678363"/>
          </a:xfrm>
        </p:spPr>
        <p:txBody>
          <a:bodyPr/>
          <a:lstStyle/>
          <a:p>
            <a:r>
              <a:rPr lang="en-US" dirty="0" smtClean="0"/>
              <a:t>Grace Hopper and a Moth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
        <p:nvSpPr>
          <p:cNvPr id="5" name="TextBox 4"/>
          <p:cNvSpPr txBox="1"/>
          <p:nvPr/>
        </p:nvSpPr>
        <p:spPr>
          <a:xfrm>
            <a:off x="2508081" y="11011321"/>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pic>
        <p:nvPicPr>
          <p:cNvPr id="1026" name="Picture 2" descr="THE M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42" y="1635960"/>
            <a:ext cx="5435769" cy="4513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6320" y="6230602"/>
            <a:ext cx="6501267" cy="523220"/>
          </a:xfrm>
          <a:prstGeom prst="rect">
            <a:avLst/>
          </a:prstGeom>
          <a:noFill/>
        </p:spPr>
        <p:txBody>
          <a:bodyPr wrap="none" rtlCol="0">
            <a:spAutoFit/>
          </a:bodyPr>
          <a:lstStyle/>
          <a:p>
            <a:r>
              <a:rPr lang="en-US" sz="1400" dirty="0" smtClean="0">
                <a:latin typeface="+mn-lt"/>
                <a:hlinkClick r:id="rId3"/>
              </a:rPr>
              <a:t>https://www.wired.com/2013/12/googles-doodle-honors-grace-hopper-and-entomology/</a:t>
            </a:r>
            <a:endParaRPr lang="en-US" sz="1400" dirty="0" smtClean="0">
              <a:latin typeface="+mn-lt"/>
            </a:endParaRPr>
          </a:p>
          <a:p>
            <a:r>
              <a:rPr lang="en-US" sz="1400" dirty="0">
                <a:latin typeface="+mn-lt"/>
                <a:hlinkClick r:id="rId4"/>
              </a:rPr>
              <a:t>https://</a:t>
            </a:r>
            <a:r>
              <a:rPr lang="en-US" sz="1400" dirty="0" smtClean="0">
                <a:latin typeface="+mn-lt"/>
                <a:hlinkClick r:id="rId4"/>
              </a:rPr>
              <a:t>en.wikipedia.org/wiki/Grace_Hopper</a:t>
            </a:r>
            <a:r>
              <a:rPr lang="en-US" sz="1400" dirty="0" smtClean="0">
                <a:latin typeface="+mn-lt"/>
              </a:rPr>
              <a:t> </a:t>
            </a:r>
            <a:endParaRPr lang="en-US" sz="1400" dirty="0">
              <a:latin typeface="+mn-lt"/>
            </a:endParaRPr>
          </a:p>
        </p:txBody>
      </p:sp>
      <p:pic>
        <p:nvPicPr>
          <p:cNvPr id="1028" name="Picture 4" descr="Image result for grace  hopp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85" y="1874574"/>
            <a:ext cx="29260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675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 versus Jupyter</a:t>
            </a:r>
            <a:endParaRPr lang="en-US" dirty="0"/>
          </a:p>
        </p:txBody>
      </p:sp>
      <p:sp>
        <p:nvSpPr>
          <p:cNvPr id="3" name="Content Placeholder 2"/>
          <p:cNvSpPr>
            <a:spLocks noGrp="1"/>
          </p:cNvSpPr>
          <p:nvPr>
            <p:ph idx="1"/>
          </p:nvPr>
        </p:nvSpPr>
        <p:spPr/>
        <p:txBody>
          <a:bodyPr/>
          <a:lstStyle/>
          <a:p>
            <a:r>
              <a:rPr lang="en-US" dirty="0" smtClean="0"/>
              <a:t>Each has its strengths</a:t>
            </a:r>
          </a:p>
          <a:p>
            <a:r>
              <a:rPr lang="en-US" dirty="0" smtClean="0"/>
              <a:t>I will use Jupyter for introducing material</a:t>
            </a:r>
          </a:p>
          <a:p>
            <a:pPr lvl="1"/>
            <a:r>
              <a:rPr lang="en-US" dirty="0" smtClean="0"/>
              <a:t>Markdown permits documentation</a:t>
            </a:r>
          </a:p>
          <a:p>
            <a:r>
              <a:rPr lang="en-US" dirty="0" smtClean="0"/>
              <a:t>We will use Spyder for exercises</a:t>
            </a:r>
          </a:p>
          <a:p>
            <a:pPr lvl="1"/>
            <a:r>
              <a:rPr lang="en-US" dirty="0" smtClean="0"/>
              <a:t>Better debugging than Jupyter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5085891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6845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8</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Tree>
    <p:extLst>
      <p:ext uri="{BB962C8B-B14F-4D97-AF65-F5344CB8AC3E}">
        <p14:creationId xmlns:p14="http://schemas.microsoft.com/office/powerpoint/2010/main" val="39882492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latin typeface="Courier"/>
              </a:rPr>
              <a:t> int</a:t>
            </a:r>
          </a:p>
          <a:p>
            <a:r>
              <a:rPr lang="en-US" dirty="0">
                <a:latin typeface="Courier"/>
              </a:rPr>
              <a:t> float</a:t>
            </a:r>
          </a:p>
          <a:p>
            <a:r>
              <a:rPr lang="en-US" dirty="0">
                <a:latin typeface="Courier"/>
              </a:rPr>
              <a:t> str</a:t>
            </a:r>
          </a:p>
          <a:p>
            <a:r>
              <a:rPr lang="en-US" dirty="0">
                <a:latin typeface="Courier"/>
              </a:rPr>
              <a:t> bool</a:t>
            </a:r>
          </a:p>
          <a:p>
            <a:r>
              <a:rPr lang="en-US" dirty="0">
                <a:latin typeface="Courier"/>
              </a:rPr>
              <a:t> list</a:t>
            </a:r>
          </a:p>
          <a:p>
            <a:r>
              <a:rPr lang="en-US" dirty="0">
                <a:solidFill>
                  <a:schemeClr val="bg1">
                    <a:lumMod val="75000"/>
                  </a:schemeClr>
                </a:solidFill>
                <a:latin typeface="Courier"/>
              </a:rPr>
              <a:t> tuple</a:t>
            </a:r>
          </a:p>
          <a:p>
            <a:r>
              <a:rPr lang="en-US" dirty="0">
                <a:solidFill>
                  <a:schemeClr val="bg1">
                    <a:lumMod val="75000"/>
                  </a:schemeClr>
                </a:solidFill>
                <a:latin typeface="Courier"/>
              </a:rPr>
              <a:t> dict (dictionary</a:t>
            </a:r>
            <a:r>
              <a:rPr lang="en-US" dirty="0" smtClean="0">
                <a:solidFill>
                  <a:schemeClr val="bg1">
                    <a:lumMod val="75000"/>
                  </a:schemeClr>
                </a:solidFill>
                <a:latin typeface="Courier"/>
              </a:rPr>
              <a:t>)</a:t>
            </a:r>
            <a:endParaRPr lang="en-US" dirty="0">
              <a:solidFill>
                <a:schemeClr val="bg1">
                  <a:lumMod val="75000"/>
                </a:schemeClr>
              </a:solidFill>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24455950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Tree>
    <p:extLst>
      <p:ext uri="{BB962C8B-B14F-4D97-AF65-F5344CB8AC3E}">
        <p14:creationId xmlns:p14="http://schemas.microsoft.com/office/powerpoint/2010/main" val="40863093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Execute these statements in the Spyder Console or a Jupyter cell:</a:t>
            </a:r>
          </a:p>
          <a:p>
            <a:pPr>
              <a:spcBef>
                <a:spcPts val="8000"/>
              </a:spcBef>
            </a:pPr>
            <a:r>
              <a:rPr lang="en-US" dirty="0" smtClean="0"/>
              <a:t>List elements are read and written using their </a:t>
            </a:r>
            <a:r>
              <a:rPr lang="en-US" i="1" u="sng" dirty="0" smtClean="0"/>
              <a:t>indices</a:t>
            </a:r>
            <a:r>
              <a:rPr lang="en-US" dirty="0" smtClean="0"/>
              <a:t>: each </a:t>
            </a:r>
            <a:r>
              <a:rPr lang="en-US" i="1" u="sng" dirty="0" smtClean="0"/>
              <a:t>index</a:t>
            </a:r>
            <a:r>
              <a:rPr lang="en-US" dirty="0" smtClean="0"/>
              <a:t> is the “address” of its corresponding element</a:t>
            </a:r>
          </a:p>
          <a:p>
            <a:pPr lvl="1"/>
            <a:r>
              <a:rPr lang="en-US" dirty="0" smtClean="0"/>
              <a:t>Indices start at 0</a:t>
            </a:r>
          </a:p>
          <a:p>
            <a:pPr lvl="1"/>
            <a:endParaRPr lang="en-US" dirty="0"/>
          </a:p>
          <a:p>
            <a:pPr lvl="1"/>
            <a:endParaRPr lang="en-US" dirty="0" smtClean="0"/>
          </a:p>
          <a:p>
            <a:pPr lvl="1"/>
            <a:r>
              <a:rPr lang="en-US" dirty="0" smtClean="0"/>
              <a:t>For example, </a:t>
            </a:r>
            <a:r>
              <a:rPr lang="en-US" dirty="0" smtClean="0">
                <a:latin typeface="Courier"/>
              </a:rPr>
              <a:t>myList[0] = 7</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sp>
        <p:nvSpPr>
          <p:cNvPr id="5" name="TextBox 4"/>
          <p:cNvSpPr txBox="1"/>
          <p:nvPr/>
        </p:nvSpPr>
        <p:spPr>
          <a:xfrm>
            <a:off x="1685763" y="5461946"/>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Elements:[7</a:t>
            </a:r>
            <a:r>
              <a:rPr lang="en-US" sz="2800" dirty="0">
                <a:latin typeface="Courier New" panose="02070309020205020404" pitchFamily="49" charset="0"/>
                <a:cs typeface="Courier New" panose="02070309020205020404" pitchFamily="49" charset="0"/>
              </a:rPr>
              <a:t>, 2, 5, 3, 1, 9, 8</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
        <p:nvSpPr>
          <p:cNvPr id="7" name="TextBox 6"/>
          <p:cNvSpPr txBox="1"/>
          <p:nvPr/>
        </p:nvSpPr>
        <p:spPr>
          <a:xfrm>
            <a:off x="1519381" y="2260834"/>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rint(type(myList))</a:t>
            </a:r>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1685763" y="5140806"/>
            <a:ext cx="6843540" cy="523220"/>
          </a:xfrm>
          <a:prstGeom prst="rect">
            <a:avLst/>
          </a:prstGeom>
          <a:noFill/>
        </p:spPr>
        <p:txBody>
          <a:bodyPr wrap="none" rtlCol="0">
            <a:spAutoFit/>
          </a:bodyPr>
          <a:lstStyle/>
          <a:p>
            <a:r>
              <a:rPr lang="en-US" sz="2800" dirty="0" smtClean="0">
                <a:solidFill>
                  <a:srgbClr val="FF0000"/>
                </a:solidFill>
                <a:latin typeface="Courier New" panose="02070309020205020404" pitchFamily="49" charset="0"/>
                <a:cs typeface="Courier New" panose="02070309020205020404" pitchFamily="49" charset="0"/>
              </a:rPr>
              <a:t>Indices:  0  1  2  3  4  5  6  </a:t>
            </a:r>
            <a:endParaRPr lang="en-US" sz="28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6111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pic>
        <p:nvPicPr>
          <p:cNvPr id="5" name="Picture 4"/>
          <p:cNvPicPr>
            <a:picLocks noChangeAspect="1"/>
          </p:cNvPicPr>
          <p:nvPr/>
        </p:nvPicPr>
        <p:blipFill>
          <a:blip r:embed="rId2"/>
          <a:stretch>
            <a:fillRect/>
          </a:stretch>
        </p:blipFill>
        <p:spPr>
          <a:xfrm>
            <a:off x="1102407" y="1601268"/>
            <a:ext cx="7757682" cy="4363696"/>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You can also access the elements counting from the end of the list by using a minus sign with the index:</a:t>
            </a:r>
          </a:p>
          <a:p>
            <a:pPr lvl="1"/>
            <a:r>
              <a:rPr lang="en-US" dirty="0" smtClean="0"/>
              <a:t>For example, </a:t>
            </a:r>
            <a:r>
              <a:rPr lang="en-US" dirty="0" smtClean="0">
                <a:latin typeface="Courier"/>
              </a:rPr>
              <a:t>myList[-2] = 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Tree>
    <p:extLst>
      <p:ext uri="{BB962C8B-B14F-4D97-AF65-F5344CB8AC3E}">
        <p14:creationId xmlns:p14="http://schemas.microsoft.com/office/powerpoint/2010/main" val="29584886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How many elements are in a list?</a:t>
            </a:r>
          </a:p>
          <a:p>
            <a:endParaRPr lang="en-US" dirty="0"/>
          </a:p>
          <a:p>
            <a:r>
              <a:rPr lang="en-US" dirty="0">
                <a:latin typeface="Courier" pitchFamily="49" charset="0"/>
              </a:rPr>
              <a:t>list.append() </a:t>
            </a:r>
            <a:r>
              <a:rPr lang="en-US" dirty="0"/>
              <a:t>inserts an element onto the end of a list</a:t>
            </a:r>
          </a:p>
          <a:p>
            <a:pPr lvl="1"/>
            <a:r>
              <a:rPr lang="en-US" dirty="0"/>
              <a:t>The method accepts one argument</a:t>
            </a:r>
          </a:p>
          <a:p>
            <a:r>
              <a:rPr lang="en-US" dirty="0"/>
              <a:t>Example</a:t>
            </a:r>
          </a:p>
          <a:p>
            <a:pPr lvl="1"/>
            <a:r>
              <a:rPr lang="en-US" dirty="0">
                <a:latin typeface="Courier" pitchFamily="49" charset="0"/>
              </a:rPr>
              <a:t>myList.append(6</a:t>
            </a:r>
            <a:r>
              <a:rPr lang="en-US" dirty="0" smtClean="0">
                <a:latin typeface="Courier" pitchFamily="49" charset="0"/>
              </a:rPr>
              <a:t>)</a:t>
            </a:r>
          </a:p>
          <a:p>
            <a:pPr lvl="1"/>
            <a:r>
              <a:rPr lang="en-US" dirty="0" smtClean="0"/>
              <a:t>Note that the six is not a list, just a number</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
        <p:nvSpPr>
          <p:cNvPr id="6" name="TextBox 5"/>
          <p:cNvSpPr txBox="1"/>
          <p:nvPr/>
        </p:nvSpPr>
        <p:spPr>
          <a:xfrm>
            <a:off x="1257924" y="2107902"/>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7799184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to append 4 to </a:t>
            </a:r>
            <a:r>
              <a:rPr lang="en-US" dirty="0" smtClean="0">
                <a:latin typeface="Courier"/>
              </a:rPr>
              <a:t>myList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spTree>
    <p:extLst>
      <p:ext uri="{BB962C8B-B14F-4D97-AF65-F5344CB8AC3E}">
        <p14:creationId xmlns:p14="http://schemas.microsoft.com/office/powerpoint/2010/main" val="37187644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15736"/>
            <a:ext cx="8229600" cy="5010427"/>
          </a:xfrm>
        </p:spPr>
        <p:txBody>
          <a:bodyPr/>
          <a:lstStyle/>
          <a:p>
            <a:r>
              <a:rPr lang="en-US" dirty="0" smtClean="0"/>
              <a:t>You can also append using the + sign</a:t>
            </a:r>
          </a:p>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11157539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Tree>
    <p:extLst>
      <p:ext uri="{BB962C8B-B14F-4D97-AF65-F5344CB8AC3E}">
        <p14:creationId xmlns:p14="http://schemas.microsoft.com/office/powerpoint/2010/main" val="28245569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myList.extend</a:t>
            </a:r>
            <a:r>
              <a:rPr lang="en-US" dirty="0">
                <a:latin typeface="Courier" pitchFamily="49" charset="0"/>
              </a:rPr>
              <a:t>() </a:t>
            </a:r>
            <a:r>
              <a:rPr lang="en-US" dirty="0" smtClean="0"/>
              <a:t>is similar to append, except that its argument is a list</a:t>
            </a:r>
            <a:endParaRPr lang="en-US" dirty="0"/>
          </a:p>
          <a:p>
            <a:pPr lvl="1"/>
            <a:r>
              <a:rPr lang="en-US" dirty="0" smtClean="0"/>
              <a:t>The list in the parentheses is concatenated onto  </a:t>
            </a:r>
            <a:r>
              <a:rPr lang="en-US" dirty="0">
                <a:latin typeface="Courier" pitchFamily="49" charset="0"/>
              </a:rPr>
              <a:t>myList</a:t>
            </a:r>
            <a:endParaRPr lang="en-US" dirty="0"/>
          </a:p>
          <a:p>
            <a:r>
              <a:rPr lang="en-US" dirty="0"/>
              <a:t>Example</a:t>
            </a:r>
          </a:p>
          <a:p>
            <a:pPr lvl="1"/>
            <a:r>
              <a:rPr lang="en-US" dirty="0" smtClean="0">
                <a:latin typeface="Courier" pitchFamily="49" charset="0"/>
              </a:rPr>
              <a:t>myList.extend([11,12,14])</a:t>
            </a:r>
          </a:p>
          <a:p>
            <a:pPr lvl="1"/>
            <a:r>
              <a:rPr lang="en-US" dirty="0" smtClean="0"/>
              <a:t>Note that the argument is a list</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spTree>
    <p:extLst>
      <p:ext uri="{BB962C8B-B14F-4D97-AF65-F5344CB8AC3E}">
        <p14:creationId xmlns:p14="http://schemas.microsoft.com/office/powerpoint/2010/main" val="30199230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Create </a:t>
            </a:r>
            <a:r>
              <a:rPr lang="en-US" dirty="0"/>
              <a:t>a range encompassing the indices of </a:t>
            </a:r>
            <a:r>
              <a:rPr lang="en-US" dirty="0">
                <a:latin typeface="Courier"/>
              </a:rPr>
              <a:t>myList</a:t>
            </a:r>
            <a:r>
              <a:rPr lang="en-US" dirty="0"/>
              <a:t> </a:t>
            </a:r>
            <a:r>
              <a:rPr lang="en-US" dirty="0" smtClean="0"/>
              <a:t>using the </a:t>
            </a:r>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a:t>
            </a:r>
            <a:r>
              <a:rPr lang="en-US" dirty="0" smtClean="0"/>
              <a:t>function:</a:t>
            </a:r>
          </a:p>
          <a:p>
            <a:endParaRPr lang="en-US" dirty="0"/>
          </a:p>
          <a:p>
            <a:r>
              <a:rPr lang="en-US" dirty="0" smtClean="0"/>
              <a:t>This will be convenient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
        <p:nvSpPr>
          <p:cNvPr id="5" name="TextBox 4"/>
          <p:cNvSpPr txBox="1"/>
          <p:nvPr/>
        </p:nvSpPr>
        <p:spPr>
          <a:xfrm>
            <a:off x="1297708" y="3395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range(len(myList))</a:t>
            </a:r>
          </a:p>
          <a:p>
            <a:r>
              <a:rPr lang="en-US" dirty="0" smtClean="0">
                <a:latin typeface="Courier New" panose="02070309020205020404" pitchFamily="49" charset="0"/>
                <a:cs typeface="Courier New" panose="02070309020205020404" pitchFamily="49" charset="0"/>
              </a:rPr>
              <a:t>list(range(len(myList)))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18035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spTree>
    <p:extLst>
      <p:ext uri="{BB962C8B-B14F-4D97-AF65-F5344CB8AC3E}">
        <p14:creationId xmlns:p14="http://schemas.microsoft.com/office/powerpoint/2010/main" val="23605287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138</a:t>
            </a:fld>
            <a:endParaRPr lang="en-US" dirty="0"/>
          </a:p>
        </p:txBody>
      </p:sp>
    </p:spTree>
    <p:extLst>
      <p:ext uri="{BB962C8B-B14F-4D97-AF65-F5344CB8AC3E}">
        <p14:creationId xmlns:p14="http://schemas.microsoft.com/office/powerpoint/2010/main" val="39352147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spTree>
    <p:extLst>
      <p:ext uri="{BB962C8B-B14F-4D97-AF65-F5344CB8AC3E}">
        <p14:creationId xmlns:p14="http://schemas.microsoft.com/office/powerpoint/2010/main" val="2388155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2">
              <a:spcBef>
                <a:spcPts val="200"/>
              </a:spcBef>
            </a:pPr>
            <a:r>
              <a:rPr lang="en-US" dirty="0" smtClean="0"/>
              <a:t>Augmenting base Python code with others’ contributions</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a:t>Lists of lists</a:t>
            </a:r>
          </a:p>
          <a:p>
            <a:endParaRPr lang="en-US" dirty="0" smtClean="0"/>
          </a:p>
          <a:p>
            <a:r>
              <a:rPr lang="en-US" dirty="0"/>
              <a:t>How do we </a:t>
            </a:r>
            <a:r>
              <a:rPr lang="en-US" dirty="0" smtClean="0"/>
              <a:t>access the numerical elements?</a:t>
            </a:r>
          </a:p>
          <a:p>
            <a:pPr lvl="1"/>
            <a:r>
              <a:rPr lang="en-US" dirty="0" smtClean="0"/>
              <a:t>Specifically, how would you access 6?</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sp>
        <p:nvSpPr>
          <p:cNvPr id="5" name="TextBox 4"/>
          <p:cNvSpPr txBox="1"/>
          <p:nvPr/>
        </p:nvSpPr>
        <p:spPr>
          <a:xfrm>
            <a:off x="1297708" y="2117548"/>
            <a:ext cx="4733988"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myListStr </a:t>
            </a:r>
            <a:r>
              <a:rPr lang="en-US" dirty="0">
                <a:latin typeface="Courier New" panose="02070309020205020404" pitchFamily="49" charset="0"/>
                <a:cs typeface="Courier New" panose="02070309020205020404" pitchFamily="49" charset="0"/>
              </a:rPr>
              <a:t>= ['zero','one','two']</a:t>
            </a:r>
          </a:p>
        </p:txBody>
      </p:sp>
      <p:sp>
        <p:nvSpPr>
          <p:cNvPr id="8" name="TextBox 7"/>
          <p:cNvSpPr txBox="1"/>
          <p:nvPr/>
        </p:nvSpPr>
        <p:spPr>
          <a:xfrm>
            <a:off x="1297708" y="3238711"/>
            <a:ext cx="6388287"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[[0,1,2,3],[4,5,6,7],[8,9,10,11]]</a:t>
            </a:r>
          </a:p>
        </p:txBody>
      </p:sp>
    </p:spTree>
    <p:extLst>
      <p:ext uri="{BB962C8B-B14F-4D97-AF65-F5344CB8AC3E}">
        <p14:creationId xmlns:p14="http://schemas.microsoft.com/office/powerpoint/2010/main" val="22642688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sp>
        <p:nvSpPr>
          <p:cNvPr id="5" name="TextBox 4"/>
          <p:cNvSpPr txBox="1"/>
          <p:nvPr/>
        </p:nvSpPr>
        <p:spPr>
          <a:xfrm>
            <a:off x="1297708" y="1990543"/>
            <a:ext cx="638828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print(myListInt[1][1])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75822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36711523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143</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7" y="2946495"/>
            <a:ext cx="6112571" cy="923330"/>
          </a:xfrm>
          <a:prstGeom prst="rect">
            <a:avLst/>
          </a:prstGeom>
          <a:noFill/>
        </p:spPr>
        <p:txBody>
          <a:bodyPr wrap="none" rtlCol="0">
            <a:spAutoFit/>
          </a:bodyPr>
          <a:lstStyle/>
          <a:p>
            <a:r>
              <a:rPr lang="sv-SE" dirty="0">
                <a:latin typeface="Courier New" panose="02070309020205020404" pitchFamily="49" charset="0"/>
                <a:cs typeface="Courier New" panose="02070309020205020404" pitchFamily="49" charset="0"/>
              </a:rPr>
              <a:t>myListInt = [[0,1,2,3],[3,0,1,2],[2,3,0,1]]</a:t>
            </a:r>
          </a:p>
          <a:p>
            <a:r>
              <a:rPr lang="sv-SE" dirty="0">
                <a:latin typeface="Courier New" panose="02070309020205020404" pitchFamily="49" charset="0"/>
                <a:cs typeface="Courier New" panose="02070309020205020404" pitchFamily="49" charset="0"/>
              </a:rPr>
              <a:t>myListInt.extend([[1,2,3,0]])</a:t>
            </a:r>
          </a:p>
          <a:p>
            <a:r>
              <a:rPr lang="sv-SE" dirty="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331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Lists are mutable, which means you can change a values within a list</a:t>
            </a:r>
          </a:p>
          <a:p>
            <a:r>
              <a:rPr lang="en-US" dirty="0" smtClean="0"/>
              <a:t>Change a value in </a:t>
            </a:r>
            <a:r>
              <a:rPr lang="en-US" dirty="0" smtClean="0">
                <a:latin typeface="Courier"/>
              </a:rPr>
              <a:t>myList</a:t>
            </a:r>
            <a:r>
              <a:rPr lang="en-US" dirty="0" smtClean="0"/>
              <a:t>:</a:t>
            </a:r>
          </a:p>
          <a:p>
            <a:pPr lvl="1"/>
            <a:r>
              <a:rPr lang="en-US" dirty="0" smtClean="0">
                <a:latin typeface="Courier"/>
              </a:rPr>
              <a:t>myList[0] = 99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Tree>
    <p:extLst>
      <p:ext uri="{BB962C8B-B14F-4D97-AF65-F5344CB8AC3E}">
        <p14:creationId xmlns:p14="http://schemas.microsoft.com/office/powerpoint/2010/main" val="10531415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49292"/>
            <a:ext cx="8095376" cy="4976871"/>
          </a:xfrm>
        </p:spPr>
        <p:txBody>
          <a:bodyPr/>
          <a:lstStyle/>
          <a:p>
            <a:r>
              <a:rPr lang="en-US" dirty="0" smtClean="0"/>
              <a:t>Initializing an empty list:</a:t>
            </a:r>
          </a:p>
          <a:p>
            <a:pPr lvl="1"/>
            <a:r>
              <a:rPr lang="en-US" dirty="0" smtClean="0">
                <a:latin typeface="Courier"/>
              </a:rPr>
              <a:t>myList2 = []</a:t>
            </a:r>
          </a:p>
          <a:p>
            <a:r>
              <a:rPr lang="en-US" dirty="0"/>
              <a:t>Sometimes initializing lists of a certain size is useful….</a:t>
            </a:r>
          </a:p>
          <a:p>
            <a:endParaRPr lang="en-US" dirty="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here means </a:t>
            </a:r>
            <a:r>
              <a:rPr lang="en-US" dirty="0"/>
              <a:t>create a multiplicity of items rather than multiplication</a:t>
            </a:r>
          </a:p>
          <a:p>
            <a:r>
              <a:rPr lang="en-US" dirty="0" smtClean="0"/>
              <a:t>Any guesses what this will do?</a:t>
            </a:r>
          </a:p>
          <a:p>
            <a:pPr lvl="1"/>
            <a:r>
              <a:rPr lang="en-US" dirty="0" smtClean="0">
                <a:latin typeface="Courier"/>
              </a:rPr>
              <a:t>myList4 = [[</a:t>
            </a:r>
            <a:r>
              <a:rPr lang="en-US" dirty="0">
                <a:latin typeface="Courier"/>
              </a:rPr>
              <a:t>1,1,1,1]]*</a:t>
            </a:r>
            <a:r>
              <a:rPr lang="en-US" dirty="0" smtClean="0">
                <a:latin typeface="Courier"/>
              </a:rPr>
              <a:t>4</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
        <p:nvSpPr>
          <p:cNvPr id="5" name="TextBox 4"/>
          <p:cNvSpPr txBox="1"/>
          <p:nvPr/>
        </p:nvSpPr>
        <p:spPr>
          <a:xfrm>
            <a:off x="1315302" y="3300333"/>
            <a:ext cx="3406702" cy="523220"/>
          </a:xfrm>
          <a:prstGeom prst="rect">
            <a:avLst/>
          </a:prstGeom>
          <a:noFill/>
        </p:spPr>
        <p:txBody>
          <a:bodyPr wrap="none" rtlCol="0">
            <a:spAutoFit/>
          </a:bodyPr>
          <a:lstStyle/>
          <a:p>
            <a:r>
              <a:rPr lang="en-US" sz="2800" dirty="0" smtClean="0">
                <a:latin typeface="Courier"/>
              </a:rPr>
              <a:t>myList3</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56106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a:t>
            </a:r>
            <a:r>
              <a:rPr lang="en-US" dirty="0" smtClean="0">
                <a:latin typeface="Courier New" panose="02070309020205020404" pitchFamily="49" charset="0"/>
                <a:cs typeface="Courier New" panose="02070309020205020404" pitchFamily="49" charset="0"/>
              </a:rPr>
              <a:t>list.txt</a:t>
            </a:r>
            <a:r>
              <a:rPr lang="en-US" dirty="0" smtClean="0"/>
              <a:t>:</a:t>
            </a:r>
          </a:p>
          <a:p>
            <a:pPr lvl="1"/>
            <a:r>
              <a:rPr lang="en-US" dirty="0" smtClean="0"/>
              <a:t>Comma delimited</a:t>
            </a:r>
          </a:p>
          <a:p>
            <a:r>
              <a:rPr lang="en-US" dirty="0"/>
              <a:t>Write code </a:t>
            </a:r>
            <a:r>
              <a:rPr lang="en-US" dirty="0" smtClean="0"/>
              <a:t>to transform each row into a list which is contained by an outer list</a:t>
            </a:r>
          </a:p>
          <a:p>
            <a:pPr lvl="1"/>
            <a:r>
              <a:rPr lang="en-US" dirty="0" smtClean="0"/>
              <a:t>i.e., create a 2-dimensional list, a list of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4904400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“Slicing” a list means to extract a subset from the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7192247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Slice Techniques</a:t>
            </a:r>
            <a:endParaRPr lang="en-US" dirty="0"/>
          </a:p>
        </p:txBody>
      </p:sp>
      <p:sp>
        <p:nvSpPr>
          <p:cNvPr id="3" name="Content Placeholder 2"/>
          <p:cNvSpPr>
            <a:spLocks noGrp="1"/>
          </p:cNvSpPr>
          <p:nvPr>
            <p:ph idx="1"/>
          </p:nvPr>
        </p:nvSpPr>
        <p:spPr>
          <a:xfrm>
            <a:off x="914400" y="1006680"/>
            <a:ext cx="7772400" cy="5119484"/>
          </a:xfrm>
        </p:spPr>
        <p:txBody>
          <a:bodyPr/>
          <a:lstStyle/>
          <a:p>
            <a:pPr>
              <a:spcBef>
                <a:spcPts val="0"/>
              </a:spcBef>
            </a:pPr>
            <a:r>
              <a:rPr lang="en-US" dirty="0" smtClean="0"/>
              <a:t>Index </a:t>
            </a:r>
            <a:r>
              <a:rPr lang="en-US" dirty="0">
                <a:latin typeface="Courier" pitchFamily="49" charset="0"/>
              </a:rPr>
              <a:t>x</a:t>
            </a:r>
            <a:r>
              <a:rPr lang="en-US" dirty="0"/>
              <a:t> through </a:t>
            </a:r>
            <a:r>
              <a:rPr lang="en-US" dirty="0">
                <a:latin typeface="Courier" pitchFamily="49" charset="0"/>
              </a:rPr>
              <a:t>y-1</a:t>
            </a:r>
          </a:p>
          <a:p>
            <a:pPr lvl="1">
              <a:spcBef>
                <a:spcPts val="0"/>
              </a:spcBef>
            </a:pPr>
            <a:r>
              <a:rPr lang="en-US" dirty="0"/>
              <a:t> </a:t>
            </a:r>
            <a:r>
              <a:rPr lang="en-US" dirty="0">
                <a:latin typeface="Courier New" panose="02070309020205020404" pitchFamily="49" charset="0"/>
                <a:cs typeface="Courier New" panose="02070309020205020404" pitchFamily="49" charset="0"/>
              </a:rPr>
              <a:t>t[x:y]</a:t>
            </a:r>
            <a:endParaRPr lang="en-US" dirty="0"/>
          </a:p>
          <a:p>
            <a:pPr>
              <a:spcBef>
                <a:spcPts val="0"/>
              </a:spcBef>
            </a:pPr>
            <a:r>
              <a:rPr lang="en-US" dirty="0" smtClean="0"/>
              <a:t>Beginning to element </a:t>
            </a:r>
            <a:r>
              <a:rPr lang="en-US" dirty="0"/>
              <a:t>with index </a:t>
            </a:r>
            <a:r>
              <a:rPr lang="en-US" dirty="0">
                <a:latin typeface="Courier" pitchFamily="49" charset="0"/>
              </a:rPr>
              <a:t>y-1</a:t>
            </a:r>
            <a:endParaRPr lang="en-US" dirty="0"/>
          </a:p>
          <a:p>
            <a:pPr lvl="1">
              <a:spcBef>
                <a:spcPts val="0"/>
              </a:spcBef>
            </a:pPr>
            <a:r>
              <a:rPr lang="en-US" dirty="0">
                <a:latin typeface="Courier New" panose="02070309020205020404" pitchFamily="49" charset="0"/>
                <a:cs typeface="Courier New" panose="02070309020205020404" pitchFamily="49" charset="0"/>
              </a:rPr>
              <a:t> t[:y]</a:t>
            </a:r>
            <a:endParaRPr lang="en-US" dirty="0"/>
          </a:p>
          <a:p>
            <a:pPr>
              <a:spcBef>
                <a:spcPts val="0"/>
              </a:spcBef>
            </a:pPr>
            <a:r>
              <a:rPr lang="en-US" dirty="0" smtClean="0"/>
              <a:t>From </a:t>
            </a:r>
            <a:r>
              <a:rPr lang="en-US" dirty="0"/>
              <a:t>element with index </a:t>
            </a:r>
            <a:r>
              <a:rPr lang="en-US" dirty="0">
                <a:latin typeface="Courier" pitchFamily="49" charset="0"/>
              </a:rPr>
              <a:t>x</a:t>
            </a:r>
            <a:r>
              <a:rPr lang="en-US" dirty="0"/>
              <a:t> until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t[x:]</a:t>
            </a:r>
            <a:endParaRPr lang="en-US" dirty="0"/>
          </a:p>
          <a:p>
            <a:pPr>
              <a:spcBef>
                <a:spcPts val="0"/>
              </a:spcBef>
            </a:pPr>
            <a:r>
              <a:rPr lang="en-US" dirty="0" smtClean="0"/>
              <a:t>Element </a:t>
            </a:r>
            <a:r>
              <a:rPr lang="en-US" dirty="0">
                <a:latin typeface="Courier" pitchFamily="49" charset="0"/>
              </a:rPr>
              <a:t>y</a:t>
            </a:r>
            <a:r>
              <a:rPr lang="en-US" dirty="0"/>
              <a:t> places from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t[-y]</a:t>
            </a:r>
            <a:r>
              <a:rPr lang="en-US" dirty="0"/>
              <a:t> </a:t>
            </a:r>
          </a:p>
          <a:p>
            <a:pPr>
              <a:spcBef>
                <a:spcPts val="0"/>
              </a:spcBef>
            </a:pPr>
            <a:r>
              <a:rPr lang="en-US" dirty="0" smtClean="0"/>
              <a:t>Range </a:t>
            </a:r>
            <a:r>
              <a:rPr lang="en-US" dirty="0"/>
              <a:t>of elements relative to end of the list</a:t>
            </a:r>
          </a:p>
          <a:p>
            <a:pPr lvl="1">
              <a:spcBef>
                <a:spcPts val="0"/>
              </a:spcBef>
            </a:pPr>
            <a:r>
              <a:rPr lang="en-US" dirty="0"/>
              <a:t> </a:t>
            </a:r>
            <a:r>
              <a:rPr lang="en-US" dirty="0">
                <a:latin typeface="Courier New" panose="02070309020205020404" pitchFamily="49" charset="0"/>
                <a:cs typeface="Courier New" panose="02070309020205020404" pitchFamily="49" charset="0"/>
              </a:rPr>
              <a:t>t[x:-y] or t[-x:-y] </a:t>
            </a:r>
            <a:endParaRPr lang="en-US" dirty="0"/>
          </a:p>
          <a:p>
            <a:pPr>
              <a:spcBef>
                <a:spcPts val="0"/>
              </a:spcBef>
            </a:pPr>
            <a:r>
              <a:rPr lang="en-US" dirty="0" smtClean="0"/>
              <a:t>Deleting </a:t>
            </a:r>
            <a:r>
              <a:rPr lang="en-US" dirty="0"/>
              <a:t>elements from a list</a:t>
            </a:r>
          </a:p>
          <a:p>
            <a:pPr lvl="1">
              <a:spcBef>
                <a:spcPts val="0"/>
              </a:spcBef>
            </a:pPr>
            <a:r>
              <a:rPr lang="en-US" dirty="0"/>
              <a:t> </a:t>
            </a:r>
            <a:r>
              <a:rPr lang="en-US" dirty="0">
                <a:latin typeface="Courier" pitchFamily="49" charset="0"/>
              </a:rPr>
              <a:t>del </a:t>
            </a:r>
            <a:r>
              <a:rPr lang="en-US" dirty="0"/>
              <a:t> </a:t>
            </a:r>
            <a:r>
              <a:rPr lang="en-US" dirty="0">
                <a:latin typeface="Courier New" panose="02070309020205020404" pitchFamily="49" charset="0"/>
                <a:cs typeface="Courier New" panose="02070309020205020404" pitchFamily="49" charset="0"/>
              </a:rPr>
              <a:t>t[x:y</a:t>
            </a:r>
            <a:r>
              <a:rPr lang="en-US" dirty="0" smtClean="0">
                <a:latin typeface="Courier New" panose="02070309020205020404" pitchFamily="49" charset="0"/>
                <a:cs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40772085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exercises in </a:t>
            </a:r>
            <a:r>
              <a:rPr lang="en-US" dirty="0" smtClean="0">
                <a:latin typeface="Courier"/>
              </a:rPr>
              <a:t>Lists.ipynb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Tree>
    <p:extLst>
      <p:ext uri="{BB962C8B-B14F-4D97-AF65-F5344CB8AC3E}">
        <p14:creationId xmlns:p14="http://schemas.microsoft.com/office/powerpoint/2010/main" val="2549092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2514"/>
            <a:ext cx="7772400" cy="4993649"/>
          </a:xfrm>
        </p:spPr>
        <p:txBody>
          <a:bodyPr/>
          <a:lstStyle/>
          <a:p>
            <a:pPr>
              <a:spcBef>
                <a:spcPts val="0"/>
              </a:spcBef>
            </a:pPr>
            <a:r>
              <a:rPr lang="en-US" dirty="0" smtClean="0"/>
              <a:t>Crash course on </a:t>
            </a:r>
            <a:r>
              <a:rPr lang="en-US" i="1" u="sng" dirty="0" smtClean="0"/>
              <a:t>object orientation</a:t>
            </a:r>
          </a:p>
          <a:p>
            <a:pPr lvl="1">
              <a:spcBef>
                <a:spcPts val="0"/>
              </a:spcBef>
            </a:pPr>
            <a:r>
              <a:rPr lang="en-US" dirty="0" smtClean="0"/>
              <a:t>Lists are objects as are all Python data types</a:t>
            </a:r>
          </a:p>
          <a:p>
            <a:pPr lvl="1">
              <a:spcBef>
                <a:spcPts val="0"/>
              </a:spcBef>
            </a:pPr>
            <a:r>
              <a:rPr lang="en-US" dirty="0" smtClean="0"/>
              <a:t>Lists (and object) come with these features</a:t>
            </a:r>
          </a:p>
          <a:p>
            <a:pPr lvl="2">
              <a:spcBef>
                <a:spcPts val="0"/>
              </a:spcBef>
            </a:pPr>
            <a:r>
              <a:rPr lang="en-US" dirty="0" smtClean="0"/>
              <a:t>Properties (attributes)</a:t>
            </a:r>
          </a:p>
          <a:p>
            <a:pPr lvl="3">
              <a:spcBef>
                <a:spcPts val="0"/>
              </a:spcBef>
            </a:pPr>
            <a:r>
              <a:rPr lang="en-US" dirty="0" smtClean="0"/>
              <a:t>Information about the object</a:t>
            </a:r>
          </a:p>
          <a:p>
            <a:pPr lvl="2">
              <a:spcBef>
                <a:spcPts val="0"/>
              </a:spcBef>
            </a:pPr>
            <a:r>
              <a:rPr lang="en-US" dirty="0" smtClean="0"/>
              <a:t>Methods (functions)</a:t>
            </a:r>
          </a:p>
          <a:p>
            <a:pPr lvl="3">
              <a:spcBef>
                <a:spcPts val="0"/>
              </a:spcBef>
            </a:pPr>
            <a:r>
              <a:rPr lang="en-US" dirty="0" smtClean="0"/>
              <a:t>Alters the object or uses the object data in a computation</a:t>
            </a:r>
          </a:p>
          <a:p>
            <a:pPr>
              <a:spcBef>
                <a:spcPts val="0"/>
              </a:spcBef>
            </a:pPr>
            <a:r>
              <a:rPr lang="en-US" dirty="0"/>
              <a:t>Specify a property or method by typing a period after the object name: </a:t>
            </a:r>
            <a:r>
              <a:rPr lang="en-US" dirty="0">
                <a:latin typeface="Courier"/>
              </a:rPr>
              <a:t>myList.</a:t>
            </a:r>
          </a:p>
          <a:p>
            <a:pPr>
              <a:spcBef>
                <a:spcPts val="0"/>
              </a:spcBef>
            </a:pPr>
            <a:r>
              <a:rPr lang="en-US" dirty="0"/>
              <a:t>See </a:t>
            </a:r>
            <a:r>
              <a:rPr lang="en-US" dirty="0" smtClean="0"/>
              <a:t>available properties &amp; methods:</a:t>
            </a:r>
            <a:endParaRPr lang="en-US" dirty="0"/>
          </a:p>
          <a:p>
            <a:pPr lvl="1">
              <a:spcBef>
                <a:spcPts val="0"/>
              </a:spcBef>
            </a:pPr>
            <a:r>
              <a:rPr lang="en-US" dirty="0" smtClean="0"/>
              <a:t>Spyder: by just typing the dot (period)</a:t>
            </a:r>
          </a:p>
          <a:p>
            <a:pPr lvl="1">
              <a:spcBef>
                <a:spcPts val="0"/>
              </a:spcBef>
            </a:pPr>
            <a:r>
              <a:rPr lang="en-US" dirty="0" smtClean="0"/>
              <a:t>Jupyter: type dot and click Tab</a:t>
            </a:r>
          </a:p>
          <a:p>
            <a:pPr lvl="2">
              <a:spcBef>
                <a:spcPts val="0"/>
              </a:spcBef>
            </a:pPr>
            <a:r>
              <a:rPr lang="en-US" dirty="0" smtClean="0"/>
              <a:t>The variable/object must be defined already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23924051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List methods</a:t>
            </a:r>
          </a:p>
          <a:p>
            <a:pPr lvl="1">
              <a:spcBef>
                <a:spcPts val="0"/>
              </a:spcBef>
            </a:pPr>
            <a:r>
              <a:rPr lang="en-US" dirty="0" smtClean="0">
                <a:cs typeface="Courier New" panose="02070309020205020404" pitchFamily="49" charset="0"/>
              </a:rPr>
              <a:t>Sort list in ascending order</a:t>
            </a:r>
          </a:p>
          <a:p>
            <a:pPr lvl="2">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does not return an value</a:t>
            </a:r>
          </a:p>
          <a:p>
            <a:pPr lvl="1">
              <a:spcBef>
                <a:spcPts val="0"/>
              </a:spcBef>
            </a:pPr>
            <a:r>
              <a:rPr lang="en-US" dirty="0">
                <a:cs typeface="Courier New" panose="02070309020205020404" pitchFamily="49" charset="0"/>
              </a:rPr>
              <a:t>Sort list in </a:t>
            </a:r>
            <a:r>
              <a:rPr lang="en-US" dirty="0" smtClean="0">
                <a:cs typeface="Courier New" panose="02070309020205020404" pitchFamily="49" charset="0"/>
              </a:rPr>
              <a:t>descending </a:t>
            </a:r>
            <a:r>
              <a:rPr lang="en-US" dirty="0">
                <a:cs typeface="Courier New" panose="02070309020205020404" pitchFamily="49" charset="0"/>
              </a:rPr>
              <a:t>order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cs typeface="Courier New" panose="02070309020205020404" pitchFamily="49" charset="0"/>
              </a:rPr>
              <a:t>Remove last element from list and return it </a:t>
            </a:r>
          </a:p>
          <a:p>
            <a:pPr lvl="2">
              <a:spcBef>
                <a:spcPts val="0"/>
              </a:spcBef>
            </a:pPr>
            <a:r>
              <a:rPr lang="en-US" dirty="0" smtClean="0">
                <a:latin typeface="Courier New" panose="02070309020205020404" pitchFamily="49" charset="0"/>
                <a:cs typeface="Courier New" panose="02070309020205020404" pitchFamily="49" charset="0"/>
              </a:rPr>
              <a:t>.pop()</a:t>
            </a:r>
          </a:p>
          <a:p>
            <a:pPr lvl="1">
              <a:spcBef>
                <a:spcPts val="0"/>
              </a:spcBef>
            </a:pPr>
            <a:r>
              <a:rPr lang="en-US" dirty="0" smtClean="0">
                <a:cs typeface="Courier New" panose="02070309020205020404" pitchFamily="49" charset="0"/>
              </a:rPr>
              <a:t>Remove element </a:t>
            </a:r>
            <a:r>
              <a:rPr lang="en-US" dirty="0">
                <a:cs typeface="Courier New" panose="02070309020205020404" pitchFamily="49" charset="0"/>
              </a:rPr>
              <a:t>from list </a:t>
            </a:r>
            <a:r>
              <a:rPr lang="en-US" dirty="0" smtClean="0">
                <a:cs typeface="Courier New" panose="02070309020205020404" pitchFamily="49" charset="0"/>
              </a:rPr>
              <a:t>by index and return </a:t>
            </a:r>
            <a:r>
              <a:rPr lang="en-US" dirty="0">
                <a:cs typeface="Courier New" panose="02070309020205020404" pitchFamily="49" charset="0"/>
              </a:rPr>
              <a:t>it </a:t>
            </a:r>
          </a:p>
          <a:p>
            <a:pPr lvl="2">
              <a:spcBef>
                <a:spcPts val="0"/>
              </a:spcBef>
            </a:pPr>
            <a:r>
              <a:rPr lang="en-US" dirty="0">
                <a:latin typeface="Courier New" panose="02070309020205020404" pitchFamily="49" charset="0"/>
                <a:cs typeface="Courier New" panose="02070309020205020404" pitchFamily="49" charset="0"/>
              </a:rPr>
              <a:t>.pop([index])</a:t>
            </a:r>
          </a:p>
          <a:p>
            <a:pPr lvl="1">
              <a:spcBef>
                <a:spcPts val="0"/>
              </a:spcBef>
            </a:pPr>
            <a:r>
              <a:rPr lang="en-US" dirty="0">
                <a:cs typeface="Courier New" panose="02070309020205020404" pitchFamily="49" charset="0"/>
              </a:rPr>
              <a:t>Remove element from list by </a:t>
            </a:r>
            <a:r>
              <a:rPr lang="en-US" dirty="0" smtClean="0">
                <a:cs typeface="Courier New" panose="02070309020205020404" pitchFamily="49" charset="0"/>
              </a:rPr>
              <a:t>value</a:t>
            </a:r>
          </a:p>
          <a:p>
            <a:pPr lvl="2">
              <a:spcBef>
                <a:spcPts val="0"/>
              </a:spcBef>
            </a:pPr>
            <a:r>
              <a:rPr lang="en-US" dirty="0" smtClean="0">
                <a:latin typeface="Courier"/>
                <a:cs typeface="Courier New" panose="02070309020205020404" pitchFamily="49" charset="0"/>
              </a:rPr>
              <a:t>.remove(value)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378558319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cs typeface="Courier New" panose="02070309020205020404" pitchFamily="49" charset="0"/>
              </a:rPr>
              <a:t>See exercises in “List Methods” section of </a:t>
            </a:r>
            <a:r>
              <a:rPr lang="en-US" dirty="0" smtClean="0">
                <a:latin typeface="Courier"/>
                <a:cs typeface="Courier New" panose="02070309020205020404" pitchFamily="49" charset="0"/>
              </a:rPr>
              <a:t>Lists.ipynb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218179762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sort with the built-in Python function </a:t>
            </a:r>
            <a:r>
              <a:rPr lang="en-US" dirty="0" smtClean="0">
                <a:latin typeface="Courier"/>
              </a:rPr>
              <a:t>sorted()</a:t>
            </a:r>
            <a:endParaRPr lang="en-US" dirty="0" smtClean="0"/>
          </a:p>
          <a:p>
            <a:pPr lvl="1"/>
            <a:r>
              <a:rPr lang="en-US" dirty="0" smtClean="0">
                <a:latin typeface="Courier"/>
              </a:rPr>
              <a:t>sorted(myList)</a:t>
            </a:r>
            <a:endParaRPr lang="en-US" dirty="0"/>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Tree>
    <p:extLst>
      <p:ext uri="{BB962C8B-B14F-4D97-AF65-F5344CB8AC3E}">
        <p14:creationId xmlns:p14="http://schemas.microsoft.com/office/powerpoint/2010/main" val="359098262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smtClean="0">
                <a:latin typeface="Courier"/>
              </a:rPr>
              <a:t>len(myList)</a:t>
            </a:r>
          </a:p>
          <a:p>
            <a:pPr lvl="1"/>
            <a:r>
              <a:rPr lang="en-US" dirty="0">
                <a:latin typeface="Courier"/>
              </a:rPr>
              <a:t>del myList </a:t>
            </a:r>
            <a:endParaRPr lang="en-US" dirty="0" smtClean="0">
              <a:latin typeface="Courier"/>
            </a:endParaRP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2]</a:t>
            </a: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1:3]</a:t>
            </a:r>
          </a:p>
          <a:p>
            <a:pPr lvl="1"/>
            <a:r>
              <a:rPr lang="en-US" dirty="0" smtClean="0">
                <a:latin typeface="Courier"/>
              </a:rPr>
              <a:t>min(</a:t>
            </a:r>
            <a:r>
              <a:rPr lang="en-US" dirty="0">
                <a:latin typeface="Courier"/>
              </a:rPr>
              <a:t>myList</a:t>
            </a:r>
            <a:r>
              <a:rPr lang="en-US" dirty="0" smtClean="0">
                <a:latin typeface="Courier"/>
              </a:rPr>
              <a:t>)</a:t>
            </a:r>
          </a:p>
          <a:p>
            <a:pPr lvl="1"/>
            <a:r>
              <a:rPr lang="en-US" dirty="0">
                <a:latin typeface="Courier"/>
              </a:rPr>
              <a:t>max(myList)</a:t>
            </a:r>
            <a:endParaRPr lang="en-US" dirty="0" smtClean="0">
              <a:latin typeface="Courier"/>
            </a:endParaRPr>
          </a:p>
          <a:p>
            <a:pPr lvl="1"/>
            <a:r>
              <a:rPr lang="en-US" dirty="0" smtClean="0">
                <a:latin typeface="Courier"/>
              </a:rPr>
              <a:t>sum(</a:t>
            </a:r>
            <a:r>
              <a:rPr lang="en-US" dirty="0">
                <a:latin typeface="Courier"/>
              </a:rPr>
              <a:t>myList</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Tree>
    <p:extLst>
      <p:ext uri="{BB962C8B-B14F-4D97-AF65-F5344CB8AC3E}">
        <p14:creationId xmlns:p14="http://schemas.microsoft.com/office/powerpoint/2010/main" val="39452521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11433853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code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Tree>
    <p:extLst>
      <p:ext uri="{BB962C8B-B14F-4D97-AF65-F5344CB8AC3E}">
        <p14:creationId xmlns:p14="http://schemas.microsoft.com/office/powerpoint/2010/main" val="13662686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Numerical quantities and lists are treated differently when passed to functions</a:t>
            </a:r>
          </a:p>
          <a:p>
            <a:r>
              <a:rPr lang="en-US" dirty="0" smtClean="0"/>
              <a:t>Let’s go through the examples in the “Passing Lists to Functions” section of  </a:t>
            </a:r>
            <a:r>
              <a:rPr lang="en-US" dirty="0" smtClean="0">
                <a:latin typeface="Courier"/>
              </a:rPr>
              <a:t>Lists.ipynb</a:t>
            </a:r>
          </a:p>
          <a:p>
            <a:r>
              <a:rPr lang="en-US" dirty="0" smtClean="0"/>
              <a:t>It is critical to know:</a:t>
            </a:r>
          </a:p>
          <a:p>
            <a:pPr lvl="1"/>
            <a:r>
              <a:rPr lang="en-US" dirty="0" smtClean="0"/>
              <a:t>Whether copies of the parameters are sent to function versus pointers to the actual variables in memory</a:t>
            </a:r>
          </a:p>
          <a:p>
            <a:pPr lvl="1"/>
            <a:r>
              <a:rPr lang="en-US" dirty="0" smtClean="0"/>
              <a:t>Whether you need to rely on a return value or modify the variable directly in the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Tree>
    <p:extLst>
      <p:ext uri="{BB962C8B-B14F-4D97-AF65-F5344CB8AC3E}">
        <p14:creationId xmlns:p14="http://schemas.microsoft.com/office/powerpoint/2010/main" val="2801974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Tree>
    <p:extLst>
      <p:ext uri="{BB962C8B-B14F-4D97-AF65-F5344CB8AC3E}">
        <p14:creationId xmlns:p14="http://schemas.microsoft.com/office/powerpoint/2010/main" val="18703221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32960"/>
            <a:ext cx="7772400" cy="1964254"/>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60629" y="132873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a:p>
            <a:r>
              <a:rPr lang="en-US" sz="3600" dirty="0" smtClean="0">
                <a:latin typeface="Courier New" panose="02070309020205020404" pitchFamily="49" charset="0"/>
                <a:cs typeface="Courier New" panose="02070309020205020404" pitchFamily="49" charset="0"/>
              </a:rPr>
              <a:t>print(p is q)</a:t>
            </a:r>
          </a:p>
        </p:txBody>
      </p:sp>
    </p:spTree>
    <p:extLst>
      <p:ext uri="{BB962C8B-B14F-4D97-AF65-F5344CB8AC3E}">
        <p14:creationId xmlns:p14="http://schemas.microsoft.com/office/powerpoint/2010/main" val="2147869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grpSp>
        <p:nvGrpSpPr>
          <p:cNvPr id="12" name="Group 11"/>
          <p:cNvGrpSpPr>
            <a:grpSpLocks noChangeAspect="1"/>
          </p:cNvGrpSpPr>
          <p:nvPr/>
        </p:nvGrpSpPr>
        <p:grpSpPr>
          <a:xfrm>
            <a:off x="1132514" y="1233616"/>
            <a:ext cx="7431324" cy="4965847"/>
            <a:chOff x="1132514" y="1342674"/>
            <a:chExt cx="6744749" cy="4507056"/>
          </a:xfrm>
        </p:grpSpPr>
        <p:pic>
          <p:nvPicPr>
            <p:cNvPr id="11" name="Picture 10"/>
            <p:cNvPicPr>
              <a:picLocks noChangeAspect="1"/>
            </p:cNvPicPr>
            <p:nvPr/>
          </p:nvPicPr>
          <p:blipFill>
            <a:blip r:embed="rId2"/>
            <a:stretch>
              <a:fillRect/>
            </a:stretch>
          </p:blipFill>
          <p:spPr>
            <a:xfrm>
              <a:off x="1132514" y="1342674"/>
              <a:ext cx="6744749" cy="4496500"/>
            </a:xfrm>
            <a:prstGeom prst="rect">
              <a:avLst/>
            </a:prstGeom>
          </p:spPr>
        </p:pic>
        <p:sp>
          <p:nvSpPr>
            <p:cNvPr id="6" name="Rectangle 5"/>
            <p:cNvSpPr/>
            <p:nvPr/>
          </p:nvSpPr>
          <p:spPr>
            <a:xfrm>
              <a:off x="6710115" y="4060271"/>
              <a:ext cx="949034"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436155" y="5076653"/>
              <a:ext cx="1222993" cy="345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125370" y="364711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6310560" y="5480614"/>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689218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41675"/>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p>
          <a:p>
            <a:pPr>
              <a:spcBef>
                <a:spcPts val="0"/>
              </a:spcBef>
            </a:pPr>
            <a:r>
              <a:rPr lang="en-US" dirty="0" smtClean="0">
                <a:cs typeface="Courier New" panose="02070309020205020404" pitchFamily="49" charset="0"/>
              </a:rPr>
              <a:t>Are they the same of difference variables?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1260629" y="125230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a:latin typeface="Courier New" panose="02070309020205020404" pitchFamily="49" charset="0"/>
                <a:cs typeface="Courier New" panose="02070309020205020404" pitchFamily="49" charset="0"/>
              </a:rPr>
              <a:t>print(p)</a:t>
            </a:r>
          </a:p>
          <a:p>
            <a:r>
              <a:rPr lang="en-US" sz="3600" dirty="0">
                <a:latin typeface="Courier New" panose="02070309020205020404" pitchFamily="49" charset="0"/>
                <a:cs typeface="Courier New" panose="02070309020205020404" pitchFamily="49" charset="0"/>
              </a:rPr>
              <a:t>print(q)</a:t>
            </a:r>
          </a:p>
          <a:p>
            <a:r>
              <a:rPr lang="en-US" sz="3600" dirty="0">
                <a:latin typeface="Courier New" panose="02070309020205020404" pitchFamily="49" charset="0"/>
                <a:cs typeface="Courier New" panose="02070309020205020404" pitchFamily="49" charset="0"/>
              </a:rPr>
              <a:t>print(p is </a:t>
            </a:r>
            <a:r>
              <a:rPr lang="en-US" sz="3600" dirty="0" smtClean="0">
                <a:latin typeface="Courier New" panose="02070309020205020404" pitchFamily="49" charset="0"/>
                <a:cs typeface="Courier New" panose="02070309020205020404" pitchFamily="49" charset="0"/>
              </a:rPr>
              <a:t>q)</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080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11553929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32768297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13488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31244074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Tree>
    <p:extLst>
      <p:ext uri="{BB962C8B-B14F-4D97-AF65-F5344CB8AC3E}">
        <p14:creationId xmlns:p14="http://schemas.microsoft.com/office/powerpoint/2010/main" val="27511568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0370151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670533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Tree>
    <p:extLst>
      <p:ext uri="{BB962C8B-B14F-4D97-AF65-F5344CB8AC3E}">
        <p14:creationId xmlns:p14="http://schemas.microsoft.com/office/powerpoint/2010/main" val="15435154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Set Data Type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2180496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229600" cy="5027205"/>
          </a:xfrm>
        </p:spPr>
        <p:txBody>
          <a:bodyPr/>
          <a:lstStyle/>
          <a:p>
            <a:pPr>
              <a:spcBef>
                <a:spcPts val="0"/>
              </a:spcBef>
            </a:pPr>
            <a:r>
              <a:rPr lang="en-US" dirty="0" smtClean="0"/>
              <a:t>Use </a:t>
            </a:r>
            <a:r>
              <a:rPr lang="en-US" dirty="0" smtClean="0">
                <a:latin typeface="Courier"/>
              </a:rPr>
              <a:t>Extract All </a:t>
            </a:r>
            <a:r>
              <a:rPr lang="en-US" dirty="0" smtClean="0"/>
              <a:t>to extract the files to this location:</a:t>
            </a:r>
          </a:p>
          <a:p>
            <a:pPr lvl="1">
              <a:spcBef>
                <a:spcPts val="0"/>
              </a:spcBef>
            </a:pPr>
            <a:r>
              <a:rPr lang="en-US" dirty="0">
                <a:latin typeface="Courier"/>
              </a:rPr>
              <a:t>C:\Users\[your username</a:t>
            </a:r>
            <a:r>
              <a:rPr lang="en-US" dirty="0" smtClean="0">
                <a:latin typeface="Courier"/>
              </a:rPr>
              <a:t>]\</a:t>
            </a:r>
            <a:endParaRPr lang="en-US" dirty="0" smtClean="0"/>
          </a:p>
          <a:p>
            <a:pPr lvl="1">
              <a:spcBef>
                <a:spcPts val="0"/>
              </a:spcBef>
            </a:pPr>
            <a:r>
              <a:rPr lang="en-US" dirty="0" smtClean="0"/>
              <a:t>Change this folder name:</a:t>
            </a:r>
          </a:p>
          <a:p>
            <a:pPr lvl="2">
              <a:spcBef>
                <a:spcPts val="0"/>
              </a:spcBef>
            </a:pPr>
            <a:r>
              <a:rPr lang="en-US" sz="2000" dirty="0" smtClean="0">
                <a:latin typeface="Courier"/>
              </a:rPr>
              <a:t>C</a:t>
            </a:r>
            <a:r>
              <a:rPr lang="en-US" sz="2000" dirty="0">
                <a:latin typeface="Courier"/>
              </a:rPr>
              <a:t>:\Users\[your username</a:t>
            </a:r>
            <a:r>
              <a:rPr lang="en-US" sz="2000" dirty="0" smtClean="0">
                <a:latin typeface="Courier"/>
              </a:rPr>
              <a:t>]\PythonBC-master</a:t>
            </a:r>
          </a:p>
          <a:p>
            <a:pPr lvl="1">
              <a:spcBef>
                <a:spcPts val="0"/>
              </a:spcBef>
            </a:pPr>
            <a:r>
              <a:rPr lang="en-US" dirty="0" smtClean="0"/>
              <a:t>To this:</a:t>
            </a:r>
            <a:endParaRPr lang="en-US" dirty="0"/>
          </a:p>
          <a:p>
            <a:pPr lvl="2">
              <a:spcBef>
                <a:spcPts val="0"/>
              </a:spcBef>
            </a:pPr>
            <a:r>
              <a:rPr lang="en-US" sz="2000" dirty="0">
                <a:latin typeface="Courier"/>
              </a:rPr>
              <a:t>C:\Users\[your username]\PythonBC</a:t>
            </a:r>
          </a:p>
          <a:p>
            <a:pPr>
              <a:spcBef>
                <a:spcPts val="0"/>
              </a:spcBef>
            </a:pPr>
            <a:endParaRPr lang="en-US" sz="2800" dirty="0">
              <a:latin typeface="Courier"/>
            </a:endParaRPr>
          </a:p>
          <a:p>
            <a:pPr>
              <a:spcBef>
                <a:spcPts val="0"/>
              </a:spcBef>
            </a:pPr>
            <a:endParaRPr lang="en-US" sz="2800"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pic>
        <p:nvPicPr>
          <p:cNvPr id="7" name="Picture 6"/>
          <p:cNvPicPr>
            <a:picLocks noChangeAspect="1"/>
          </p:cNvPicPr>
          <p:nvPr/>
        </p:nvPicPr>
        <p:blipFill>
          <a:blip r:embed="rId2"/>
          <a:stretch>
            <a:fillRect/>
          </a:stretch>
        </p:blipFill>
        <p:spPr>
          <a:xfrm>
            <a:off x="3691155" y="4451366"/>
            <a:ext cx="3099193" cy="2270109"/>
          </a:xfrm>
          <a:prstGeom prst="rect">
            <a:avLst/>
          </a:prstGeom>
        </p:spPr>
      </p:pic>
    </p:spTree>
    <p:extLst>
      <p:ext uri="{BB962C8B-B14F-4D97-AF65-F5344CB8AC3E}">
        <p14:creationId xmlns:p14="http://schemas.microsoft.com/office/powerpoint/2010/main" val="302740573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a:t>Advantages</a:t>
            </a:r>
          </a:p>
          <a:p>
            <a:pPr lvl="1"/>
            <a:r>
              <a:rPr lang="en-US" dirty="0"/>
              <a:t>Use to eliminate redundancies in lists</a:t>
            </a:r>
          </a:p>
          <a:p>
            <a:pPr lvl="1"/>
            <a:r>
              <a:rPr lang="en-US" dirty="0"/>
              <a:t>Lookup speed</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Tree>
    <p:extLst>
      <p:ext uri="{BB962C8B-B14F-4D97-AF65-F5344CB8AC3E}">
        <p14:creationId xmlns:p14="http://schemas.microsoft.com/office/powerpoint/2010/main" val="225571673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pic>
        <p:nvPicPr>
          <p:cNvPr id="6" name="Picture 5"/>
          <p:cNvPicPr>
            <a:picLocks noChangeAspect="1"/>
          </p:cNvPicPr>
          <p:nvPr/>
        </p:nvPicPr>
        <p:blipFill>
          <a:blip r:embed="rId2"/>
          <a:stretch>
            <a:fillRect/>
          </a:stretch>
        </p:blipFill>
        <p:spPr>
          <a:xfrm>
            <a:off x="1534348" y="1172022"/>
            <a:ext cx="6532503" cy="5660340"/>
          </a:xfrm>
          <a:prstGeom prst="rect">
            <a:avLst/>
          </a:prstGeom>
        </p:spPr>
      </p:pic>
    </p:spTree>
    <p:extLst>
      <p:ext uri="{BB962C8B-B14F-4D97-AF65-F5344CB8AC3E}">
        <p14:creationId xmlns:p14="http://schemas.microsoft.com/office/powerpoint/2010/main" val="280544693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r>
              <a:rPr lang="en-US" dirty="0" smtClean="0">
                <a:latin typeface="Courier New" panose="02070309020205020404" pitchFamily="49" charset="0"/>
                <a:cs typeface="Courier New" panose="02070309020205020404" pitchFamily="49" charset="0"/>
              </a:rPr>
              <a:t>frozenset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Tree>
    <p:extLst>
      <p:ext uri="{BB962C8B-B14F-4D97-AF65-F5344CB8AC3E}">
        <p14:creationId xmlns:p14="http://schemas.microsoft.com/office/powerpoint/2010/main" val="21250403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173</a:t>
            </a:fld>
            <a:endParaRPr lang="en-US" dirty="0"/>
          </a:p>
        </p:txBody>
      </p:sp>
    </p:spTree>
    <p:extLst>
      <p:ext uri="{BB962C8B-B14F-4D97-AF65-F5344CB8AC3E}">
        <p14:creationId xmlns:p14="http://schemas.microsoft.com/office/powerpoint/2010/main" val="5703777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pic>
        <p:nvPicPr>
          <p:cNvPr id="5" name="Picture 4"/>
          <p:cNvPicPr>
            <a:picLocks noChangeAspect="1"/>
          </p:cNvPicPr>
          <p:nvPr/>
        </p:nvPicPr>
        <p:blipFill>
          <a:blip r:embed="rId2"/>
          <a:stretch>
            <a:fillRect/>
          </a:stretch>
        </p:blipFill>
        <p:spPr>
          <a:xfrm>
            <a:off x="2747962" y="1504950"/>
            <a:ext cx="4105275" cy="5353050"/>
          </a:xfrm>
          <a:prstGeom prst="rect">
            <a:avLst/>
          </a:prstGeom>
        </p:spPr>
      </p:pic>
    </p:spTree>
    <p:extLst>
      <p:ext uri="{BB962C8B-B14F-4D97-AF65-F5344CB8AC3E}">
        <p14:creationId xmlns:p14="http://schemas.microsoft.com/office/powerpoint/2010/main" val="10043977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175</a:t>
            </a:fld>
            <a:endParaRPr lang="en-US" dirty="0"/>
          </a:p>
        </p:txBody>
      </p:sp>
    </p:spTree>
    <p:extLst>
      <p:ext uri="{BB962C8B-B14F-4D97-AF65-F5344CB8AC3E}">
        <p14:creationId xmlns:p14="http://schemas.microsoft.com/office/powerpoint/2010/main" val="71961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36152548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380272"/>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1191490" y="2651174"/>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[3, 4, 5]:</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6" name="TextBox 5"/>
          <p:cNvSpPr txBox="1"/>
          <p:nvPr/>
        </p:nvSpPr>
        <p:spPr>
          <a:xfrm>
            <a:off x="5489862" y="2651174"/>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
        <p:nvSpPr>
          <p:cNvPr id="7" name="TextBox 6"/>
          <p:cNvSpPr txBox="1"/>
          <p:nvPr/>
        </p:nvSpPr>
        <p:spPr>
          <a:xfrm>
            <a:off x="5489862" y="3512893"/>
            <a:ext cx="3461204" cy="923330"/>
          </a:xfrm>
          <a:prstGeom prst="rect">
            <a:avLst/>
          </a:prstGeom>
          <a:noFill/>
        </p:spPr>
        <p:txBody>
          <a:bodyPr wrap="none" rtlCol="0">
            <a:spAutoFit/>
          </a:bodyPr>
          <a:lstStyle/>
          <a:p>
            <a:r>
              <a:rPr lang="en-US" dirty="0" smtClean="0">
                <a:solidFill>
                  <a:srgbClr val="FF0000"/>
                </a:solidFill>
                <a:latin typeface="+mn-lt"/>
              </a:rPr>
              <a:t>Any data type can be placed here</a:t>
            </a:r>
            <a:br>
              <a:rPr lang="en-US" dirty="0" smtClean="0">
                <a:solidFill>
                  <a:srgbClr val="FF0000"/>
                </a:solidFill>
                <a:latin typeface="+mn-lt"/>
              </a:rPr>
            </a:br>
            <a:r>
              <a:rPr lang="en-US" dirty="0" smtClean="0">
                <a:solidFill>
                  <a:srgbClr val="FF0000"/>
                </a:solidFill>
                <a:latin typeface="+mn-lt"/>
              </a:rPr>
              <a:t>as long as it is iterable: lists, tuples,</a:t>
            </a:r>
            <a:br>
              <a:rPr lang="en-US" dirty="0" smtClean="0">
                <a:solidFill>
                  <a:srgbClr val="FF0000"/>
                </a:solidFill>
                <a:latin typeface="+mn-lt"/>
              </a:rPr>
            </a:br>
            <a:r>
              <a:rPr lang="en-US" dirty="0" smtClean="0">
                <a:solidFill>
                  <a:srgbClr val="FF0000"/>
                </a:solidFill>
                <a:latin typeface="+mn-lt"/>
              </a:rPr>
              <a:t>dictionaries, ranges, …</a:t>
            </a:r>
            <a:endParaRPr lang="en-US" dirty="0">
              <a:solidFill>
                <a:srgbClr val="FF0000"/>
              </a:solidFill>
              <a:latin typeface="+mn-lt"/>
            </a:endParaRPr>
          </a:p>
        </p:txBody>
      </p:sp>
      <p:sp>
        <p:nvSpPr>
          <p:cNvPr id="8" name="Rectangle 7"/>
          <p:cNvSpPr/>
          <p:nvPr/>
        </p:nvSpPr>
        <p:spPr>
          <a:xfrm>
            <a:off x="3238150" y="2651174"/>
            <a:ext cx="1845578" cy="475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7" idx="1"/>
            <a:endCxn id="8" idx="2"/>
          </p:cNvCxnSpPr>
          <p:nvPr/>
        </p:nvCxnSpPr>
        <p:spPr>
          <a:xfrm flipH="1" flipV="1">
            <a:off x="4160939" y="3126277"/>
            <a:ext cx="1328923" cy="84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1490" y="3872459"/>
            <a:ext cx="4051109"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myList:</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12" name="TextBox 11"/>
          <p:cNvSpPr txBox="1"/>
          <p:nvPr/>
        </p:nvSpPr>
        <p:spPr>
          <a:xfrm>
            <a:off x="1191489" y="5299128"/>
            <a:ext cx="6199133"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print(i,myList[i</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a:xfrm>
            <a:off x="914400" y="1447800"/>
            <a:ext cx="8028264" cy="4678363"/>
          </a:xfrm>
        </p:spPr>
        <p:txBody>
          <a:bodyPr/>
          <a:lstStyle/>
          <a:p>
            <a:r>
              <a:rPr lang="en-US" dirty="0" smtClean="0"/>
              <a:t>Course code and data files:</a:t>
            </a:r>
          </a:p>
          <a:p>
            <a:pPr lvl="1"/>
            <a:r>
              <a:rPr lang="en-US" dirty="0">
                <a:latin typeface="Courier New" panose="02070309020205020404" pitchFamily="49" charset="0"/>
                <a:cs typeface="Courier New" panose="02070309020205020404" pitchFamily="49" charset="0"/>
              </a:rPr>
              <a:t>C:\Users\[your_username]\PythonBC</a:t>
            </a:r>
            <a:endParaRPr lang="en-US" dirty="0" smtClean="0"/>
          </a:p>
          <a:p>
            <a:r>
              <a:rPr lang="en-US" dirty="0" smtClean="0"/>
              <a:t>Cheatsheets</a:t>
            </a:r>
          </a:p>
          <a:p>
            <a:pPr lvl="1"/>
            <a:r>
              <a:rPr lang="en-US" sz="2000" dirty="0" smtClean="0">
                <a:latin typeface="Courier New" panose="02070309020205020404" pitchFamily="49" charset="0"/>
                <a:cs typeface="Courier New" panose="02070309020205020404" pitchFamily="49" charset="0"/>
              </a:rPr>
              <a:t>C:\Users\[your_username]\PythonBC\cheatsheets</a:t>
            </a:r>
          </a:p>
          <a:p>
            <a:pPr lvl="1"/>
            <a:r>
              <a:rPr lang="en-US" sz="2000" dirty="0" smtClean="0"/>
              <a:t>From: </a:t>
            </a:r>
            <a:r>
              <a:rPr lang="en-US" sz="2000" dirty="0" smtClean="0">
                <a:hlinkClick r:id="rId2"/>
              </a:rPr>
              <a:t>http</a:t>
            </a:r>
            <a:r>
              <a:rPr lang="en-US" sz="2000" dirty="0">
                <a:hlinkClick r:id="rId2"/>
              </a:rPr>
              <a:t>://</a:t>
            </a:r>
            <a:r>
              <a:rPr lang="en-US" sz="2000" dirty="0" smtClean="0">
                <a:hlinkClick r:id="rId2"/>
              </a:rPr>
              <a:t>www.datasciencefree.com/cheatsheets.html</a:t>
            </a:r>
            <a:r>
              <a:rPr lang="en-US" sz="2000" dirty="0" smtClean="0"/>
              <a:t> </a:t>
            </a:r>
            <a:endParaRPr lang="en-US" dirty="0"/>
          </a:p>
          <a:p>
            <a:r>
              <a:rPr lang="en-US" dirty="0" smtClean="0"/>
              <a:t>This PowerPoint</a:t>
            </a:r>
            <a:endParaRPr lang="en-US" dirty="0"/>
          </a:p>
          <a:p>
            <a:pPr lvl="1"/>
            <a:r>
              <a:rPr lang="en-US" sz="2000" dirty="0" smtClean="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:\Users\[your_username]\</a:t>
            </a:r>
            <a:r>
              <a:rPr lang="en-US" sz="2000" dirty="0" smtClean="0">
                <a:latin typeface="Courier New" panose="02070309020205020404" pitchFamily="49" charset="0"/>
                <a:cs typeface="Courier New" panose="02070309020205020404" pitchFamily="49" charset="0"/>
              </a:rPr>
              <a:t>PythonBC\PowerPoint</a:t>
            </a:r>
            <a:endParaRPr lang="en-US" sz="2400" dirty="0"/>
          </a:p>
          <a:p>
            <a:endParaRPr lang="en-US" sz="28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spTree>
    <p:extLst>
      <p:ext uri="{BB962C8B-B14F-4D97-AF65-F5344CB8AC3E}">
        <p14:creationId xmlns:p14="http://schemas.microsoft.com/office/powerpoint/2010/main" val="134454244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Lists of lists require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
        <p:nvSpPr>
          <p:cNvPr id="5" name="TextBox 4"/>
          <p:cNvSpPr txBox="1"/>
          <p:nvPr/>
        </p:nvSpPr>
        <p:spPr>
          <a:xfrm>
            <a:off x="1297708" y="1683447"/>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print(myListInt[i][j])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[[0,1,2,3],[4,5,6,7],[8,9,10,11]]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20446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66" y="274638"/>
            <a:ext cx="7944374" cy="944562"/>
          </a:xfrm>
        </p:spPr>
        <p:txBody>
          <a:bodyPr/>
          <a:lstStyle/>
          <a:p>
            <a:r>
              <a:rPr lang="en-US" dirty="0" smtClean="0"/>
              <a:t>Lists, Loops, and Variable Names</a:t>
            </a:r>
            <a:endParaRPr lang="en-US" dirty="0"/>
          </a:p>
        </p:txBody>
      </p:sp>
      <p:sp>
        <p:nvSpPr>
          <p:cNvPr id="3" name="Content Placeholder 2"/>
          <p:cNvSpPr>
            <a:spLocks noGrp="1"/>
          </p:cNvSpPr>
          <p:nvPr>
            <p:ph idx="1"/>
          </p:nvPr>
        </p:nvSpPr>
        <p:spPr/>
        <p:txBody>
          <a:bodyPr/>
          <a:lstStyle/>
          <a:p>
            <a:r>
              <a:rPr lang="en-US" dirty="0" smtClean="0"/>
              <a:t>Wise </a:t>
            </a:r>
            <a:r>
              <a:rPr lang="en-US" dirty="0"/>
              <a:t>variable name choices </a:t>
            </a:r>
            <a:r>
              <a:rPr lang="en-US" dirty="0" smtClean="0"/>
              <a:t>make loop syntax read like English</a:t>
            </a:r>
          </a:p>
          <a:p>
            <a:pPr lvl="1"/>
            <a:r>
              <a:rPr lang="en-US" dirty="0" smtClean="0"/>
              <a:t>That is, mnemonic, descriptive names</a:t>
            </a:r>
          </a:p>
          <a:p>
            <a:pPr lvl="1"/>
            <a:r>
              <a:rPr lang="en-US" dirty="0">
                <a:latin typeface="Courier"/>
              </a:rPr>
              <a:t>for row in table:</a:t>
            </a:r>
          </a:p>
          <a:p>
            <a:pPr lvl="1"/>
            <a:r>
              <a:rPr lang="en-US" dirty="0" smtClean="0">
                <a:latin typeface="Courier"/>
              </a:rPr>
              <a:t>for element in row:</a:t>
            </a:r>
          </a:p>
          <a:p>
            <a:pPr lvl="1"/>
            <a:r>
              <a:rPr lang="en-US" dirty="0" smtClean="0">
                <a:latin typeface="Courier"/>
              </a:rPr>
              <a:t>for word in words: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spTree>
    <p:extLst>
      <p:ext uri="{BB962C8B-B14F-4D97-AF65-F5344CB8AC3E}">
        <p14:creationId xmlns:p14="http://schemas.microsoft.com/office/powerpoint/2010/main" val="59538086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157682"/>
            <a:ext cx="7772400" cy="4900954"/>
          </a:xfrm>
        </p:spPr>
        <p:txBody>
          <a:bodyPr/>
          <a:lstStyle/>
          <a:p>
            <a:r>
              <a:rPr lang="en-US" dirty="0" smtClean="0">
                <a:cs typeface="Courier New" panose="02070309020205020404" pitchFamily="49" charset="0"/>
              </a:rPr>
              <a:t>Sometimes you want to modify list elements in a </a:t>
            </a:r>
            <a:r>
              <a:rPr lang="en-US" dirty="0" smtClean="0">
                <a:latin typeface="Courier New" panose="02070309020205020404" pitchFamily="49" charset="0"/>
                <a:cs typeface="Courier New" panose="02070309020205020404" pitchFamily="49" charset="0"/>
              </a:rPr>
              <a:t>for</a:t>
            </a:r>
            <a:r>
              <a:rPr lang="en-US" dirty="0" smtClean="0"/>
              <a:t> loop</a:t>
            </a:r>
          </a:p>
          <a:p>
            <a:r>
              <a:rPr lang="en-US" dirty="0" smtClean="0"/>
              <a:t>One of these works, and the other doesn’t</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
        <p:nvSpPr>
          <p:cNvPr id="11" name="TextBox 10"/>
          <p:cNvSpPr txBox="1"/>
          <p:nvPr/>
        </p:nvSpPr>
        <p:spPr>
          <a:xfrm>
            <a:off x="1191490" y="2756722"/>
            <a:ext cx="491031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a:latin typeface="Courier New" panose="02070309020205020404" pitchFamily="49" charset="0"/>
                <a:cs typeface="Courier New" panose="02070309020205020404" pitchFamily="49" charset="0"/>
              </a:rPr>
              <a:t>element </a:t>
            </a:r>
            <a:r>
              <a:rPr lang="en-US" sz="2800" dirty="0" smtClean="0">
                <a:latin typeface="Courier New" panose="02070309020205020404" pitchFamily="49" charset="0"/>
                <a:cs typeface="Courier New" panose="02070309020205020404" pitchFamily="49" charset="0"/>
              </a:rPr>
              <a:t>in myList:</a:t>
            </a:r>
          </a:p>
          <a:p>
            <a:r>
              <a:rPr lang="en-US" sz="2800" dirty="0" smtClean="0">
                <a:latin typeface="Courier New" panose="02070309020205020404" pitchFamily="49" charset="0"/>
                <a:cs typeface="Courier New" panose="02070309020205020404" pitchFamily="49" charset="0"/>
              </a:rPr>
              <a:t>    element += 1</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rint(myList)</a:t>
            </a:r>
          </a:p>
        </p:txBody>
      </p:sp>
      <p:sp>
        <p:nvSpPr>
          <p:cNvPr id="12" name="TextBox 11"/>
          <p:cNvSpPr txBox="1"/>
          <p:nvPr/>
        </p:nvSpPr>
        <p:spPr>
          <a:xfrm>
            <a:off x="1191489" y="4804177"/>
            <a:ext cx="6199133"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myList[i]</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1</a:t>
            </a:r>
          </a:p>
          <a:p>
            <a:r>
              <a:rPr lang="en-US" sz="2800" dirty="0" smtClean="0">
                <a:latin typeface="Courier New" panose="02070309020205020404" pitchFamily="49" charset="0"/>
                <a:cs typeface="Courier New" panose="02070309020205020404" pitchFamily="49" charset="0"/>
              </a:rPr>
              <a:t>print(myList)</a:t>
            </a:r>
          </a:p>
        </p:txBody>
      </p:sp>
    </p:spTree>
    <p:extLst>
      <p:ext uri="{BB962C8B-B14F-4D97-AF65-F5344CB8AC3E}">
        <p14:creationId xmlns:p14="http://schemas.microsoft.com/office/powerpoint/2010/main" val="3728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dirty="0" smtClean="0"/>
              <a:t>E.g., </a:t>
            </a:r>
            <a:r>
              <a:rPr lang="en-US" i="1" dirty="0" smtClean="0"/>
              <a:t>A</a:t>
            </a:r>
            <a:r>
              <a:rPr lang="en-US" dirty="0" smtClean="0"/>
              <a:t>[0,2] = </a:t>
            </a:r>
            <a:r>
              <a:rPr lang="en-US" i="1" dirty="0"/>
              <a:t>c, </a:t>
            </a:r>
            <a:r>
              <a:rPr lang="en-US" i="1" dirty="0" smtClean="0"/>
              <a:t>B</a:t>
            </a:r>
            <a:r>
              <a:rPr lang="en-US" dirty="0" smtClean="0"/>
              <a:t>[2,0] </a:t>
            </a:r>
            <a:r>
              <a:rPr lang="en-US" dirty="0"/>
              <a:t>= </a:t>
            </a:r>
            <a:r>
              <a:rPr lang="en-US" i="1" dirty="0"/>
              <a:t>c</a:t>
            </a:r>
            <a:endParaRPr lang="en-US" i="1" dirty="0" smtClean="0"/>
          </a:p>
          <a:p>
            <a:r>
              <a:rPr lang="en-US" dirty="0" smtClean="0"/>
              <a:t>For each </a:t>
            </a:r>
            <a:r>
              <a:rPr lang="en-US" i="1" dirty="0" smtClean="0"/>
              <a:t>i</a:t>
            </a:r>
            <a:r>
              <a:rPr lang="en-US" dirty="0" smtClean="0"/>
              <a:t> and </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83817224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i**2 &gt;= 100:</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r>
              <a:rPr lang="en-US" dirty="0" smtClean="0"/>
              <a:t>Directions</a:t>
            </a:r>
          </a:p>
          <a:p>
            <a:pPr lvl="1"/>
            <a:r>
              <a:rPr lang="en-US" dirty="0" smtClean="0"/>
              <a:t>Input </a:t>
            </a:r>
            <a:r>
              <a:rPr lang="en-US" i="1" dirty="0"/>
              <a:t>x</a:t>
            </a:r>
            <a:r>
              <a:rPr lang="en-US" dirty="0"/>
              <a:t> with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function</a:t>
            </a:r>
          </a:p>
          <a:p>
            <a:pPr lvl="2"/>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&lt; 1.0</a:t>
            </a:r>
          </a:p>
          <a:p>
            <a:pPr lvl="1"/>
            <a:r>
              <a:rPr lang="en-US" dirty="0" smtClean="0"/>
              <a:t>Keep adding additional terms while the incremental terms are greater than 10</a:t>
            </a:r>
            <a:r>
              <a:rPr lang="en-US" baseline="30000" dirty="0" smtClean="0"/>
              <a:t>-8</a:t>
            </a:r>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pic>
        <p:nvPicPr>
          <p:cNvPr id="5" name="Picture 4"/>
          <p:cNvPicPr>
            <a:picLocks noChangeAspect="1"/>
          </p:cNvPicPr>
          <p:nvPr/>
        </p:nvPicPr>
        <p:blipFill>
          <a:blip r:embed="rId2"/>
          <a:stretch>
            <a:fillRect/>
          </a:stretch>
        </p:blipFill>
        <p:spPr>
          <a:xfrm>
            <a:off x="2250988" y="3327612"/>
            <a:ext cx="5289637" cy="2923920"/>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pic>
        <p:nvPicPr>
          <p:cNvPr id="5" name="Picture 4"/>
          <p:cNvPicPr>
            <a:picLocks noChangeAspect="1"/>
          </p:cNvPicPr>
          <p:nvPr/>
        </p:nvPicPr>
        <p:blipFill>
          <a:blip r:embed="rId2"/>
          <a:stretch>
            <a:fillRect/>
          </a:stretch>
        </p:blipFill>
        <p:spPr>
          <a:xfrm>
            <a:off x="1010707" y="2591328"/>
            <a:ext cx="3895725" cy="2447925"/>
          </a:xfrm>
          <a:prstGeom prst="rect">
            <a:avLst/>
          </a:prstGeom>
        </p:spPr>
      </p:pic>
      <p:pic>
        <p:nvPicPr>
          <p:cNvPr id="6" name="Picture 5"/>
          <p:cNvPicPr>
            <a:picLocks noChangeAspect="1"/>
          </p:cNvPicPr>
          <p:nvPr/>
        </p:nvPicPr>
        <p:blipFill>
          <a:blip r:embed="rId3"/>
          <a:stretch>
            <a:fillRect/>
          </a:stretch>
        </p:blipFill>
        <p:spPr>
          <a:xfrm>
            <a:off x="5102049" y="2572853"/>
            <a:ext cx="3638550" cy="205740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Blackboard Course Site</a:t>
            </a:r>
            <a:endParaRPr lang="en-US" dirty="0"/>
          </a:p>
        </p:txBody>
      </p:sp>
      <p:sp>
        <p:nvSpPr>
          <p:cNvPr id="3" name="Content Placeholder 2"/>
          <p:cNvSpPr>
            <a:spLocks noGrp="1"/>
          </p:cNvSpPr>
          <p:nvPr>
            <p:ph idx="1"/>
          </p:nvPr>
        </p:nvSpPr>
        <p:spPr/>
        <p:txBody>
          <a:bodyPr/>
          <a:lstStyle/>
          <a:p>
            <a:r>
              <a:rPr lang="en-US" dirty="0" smtClean="0">
                <a:hlinkClick r:id="rId2"/>
              </a:rPr>
              <a:t>https://blackboard.wm.edu</a:t>
            </a:r>
            <a:endParaRPr lang="en-US" dirty="0" smtClean="0"/>
          </a:p>
          <a:p>
            <a:r>
              <a:rPr lang="en-US" dirty="0" smtClean="0"/>
              <a:t>Course name: MSBA Python</a:t>
            </a:r>
          </a:p>
          <a:p>
            <a:pPr lvl="1"/>
            <a:r>
              <a:rPr lang="en-US" dirty="0" smtClean="0"/>
              <a:t>Session video recordings</a:t>
            </a:r>
          </a:p>
          <a:p>
            <a:pPr lvl="1"/>
            <a:r>
              <a:rPr lang="en-US" dirty="0" smtClean="0"/>
              <a:t>End-of-week competency exam</a:t>
            </a:r>
          </a:p>
          <a:p>
            <a:pPr lvl="1"/>
            <a:r>
              <a:rPr lang="en-US" dirty="0" smtClean="0"/>
              <a:t>Submission of competency exam</a:t>
            </a:r>
          </a:p>
          <a:p>
            <a:pPr lvl="1"/>
            <a:r>
              <a:rPr lang="en-US" dirty="0" smtClean="0"/>
              <a:t>Link to </a:t>
            </a:r>
            <a:r>
              <a:rPr lang="en-US" dirty="0" err="1" smtClean="0"/>
              <a:t>github</a:t>
            </a:r>
            <a:r>
              <a:rPr lang="en-US" dirty="0" smtClean="0"/>
              <a:t> </a:t>
            </a:r>
            <a:r>
              <a:rPr lang="en-US" smtClean="0"/>
              <a:t>course materials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spTree>
    <p:extLst>
      <p:ext uri="{BB962C8B-B14F-4D97-AF65-F5344CB8AC3E}">
        <p14:creationId xmlns:p14="http://schemas.microsoft.com/office/powerpoint/2010/main" val="425208590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62-3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Tree>
    <p:extLst>
      <p:ext uri="{BB962C8B-B14F-4D97-AF65-F5344CB8AC3E}">
        <p14:creationId xmlns:p14="http://schemas.microsoft.com/office/powerpoint/2010/main" val="346843787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ListComprehension.ipynb</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pic>
        <p:nvPicPr>
          <p:cNvPr id="8" name="Picture 7"/>
          <p:cNvPicPr>
            <a:picLocks noChangeAspect="1"/>
          </p:cNvPicPr>
          <p:nvPr/>
        </p:nvPicPr>
        <p:blipFill>
          <a:blip r:embed="rId2"/>
          <a:stretch>
            <a:fillRect/>
          </a:stretch>
        </p:blipFill>
        <p:spPr>
          <a:xfrm>
            <a:off x="2468608" y="1970583"/>
            <a:ext cx="4125139" cy="2430245"/>
          </a:xfrm>
          <a:prstGeom prst="rect">
            <a:avLst/>
          </a:prstGeom>
        </p:spPr>
      </p:pic>
      <p:pic>
        <p:nvPicPr>
          <p:cNvPr id="9" name="Picture 8"/>
          <p:cNvPicPr>
            <a:picLocks noChangeAspect="1"/>
          </p:cNvPicPr>
          <p:nvPr/>
        </p:nvPicPr>
        <p:blipFill>
          <a:blip r:embed="rId3"/>
          <a:stretch>
            <a:fillRect/>
          </a:stretch>
        </p:blipFill>
        <p:spPr>
          <a:xfrm>
            <a:off x="1340302" y="5497513"/>
            <a:ext cx="3190875" cy="857250"/>
          </a:xfrm>
          <a:prstGeom prst="rect">
            <a:avLst/>
          </a:prstGeom>
        </p:spPr>
      </p:pic>
      <p:pic>
        <p:nvPicPr>
          <p:cNvPr id="10" name="Picture 9"/>
          <p:cNvPicPr>
            <a:picLocks noChangeAspect="1"/>
          </p:cNvPicPr>
          <p:nvPr/>
        </p:nvPicPr>
        <p:blipFill>
          <a:blip r:embed="rId4"/>
          <a:stretch>
            <a:fillRect/>
          </a:stretch>
        </p:blipFill>
        <p:spPr>
          <a:xfrm>
            <a:off x="4800600" y="5497513"/>
            <a:ext cx="3448050" cy="904875"/>
          </a:xfrm>
          <a:prstGeom prst="rect">
            <a:avLst/>
          </a:prstGeom>
        </p:spPr>
      </p:pic>
    </p:spTree>
    <p:extLst>
      <p:ext uri="{BB962C8B-B14F-4D97-AF65-F5344CB8AC3E}">
        <p14:creationId xmlns:p14="http://schemas.microsoft.com/office/powerpoint/2010/main" val="390741602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58791" y="3054177"/>
            <a:ext cx="5085403" cy="1334567"/>
          </a:xfrm>
          <a:prstGeom prst="rect">
            <a:avLst/>
          </a:prstGeom>
        </p:spPr>
      </p:pic>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9"/>
            <a:ext cx="7772400" cy="1471746"/>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6" name="TextBox 5"/>
          <p:cNvSpPr txBox="1"/>
          <p:nvPr/>
        </p:nvSpPr>
        <p:spPr>
          <a:xfrm>
            <a:off x="4704465" y="1561362"/>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sp>
        <p:nvSpPr>
          <p:cNvPr id="7" name="Rectangle 6"/>
          <p:cNvSpPr/>
          <p:nvPr/>
        </p:nvSpPr>
        <p:spPr>
          <a:xfrm>
            <a:off x="4793989" y="312906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38567" y="312906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29954" y="312906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14400" y="1654146"/>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5078075" y="2484692"/>
            <a:ext cx="1526911" cy="644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9" idx="0"/>
          </p:cNvCxnSpPr>
          <p:nvPr/>
        </p:nvCxnSpPr>
        <p:spPr>
          <a:xfrm>
            <a:off x="3715167" y="1977312"/>
            <a:ext cx="990247" cy="1151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118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27428955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6" name="Picture 5"/>
          <p:cNvPicPr>
            <a:picLocks noChangeAspect="1"/>
          </p:cNvPicPr>
          <p:nvPr/>
        </p:nvPicPr>
        <p:blipFill>
          <a:blip r:embed="rId2"/>
          <a:stretch>
            <a:fillRect/>
          </a:stretch>
        </p:blipFill>
        <p:spPr>
          <a:xfrm>
            <a:off x="1662199" y="2566594"/>
            <a:ext cx="6657823" cy="2508745"/>
          </a:xfrm>
          <a:prstGeom prst="rect">
            <a:avLst/>
          </a:prstGeom>
        </p:spPr>
      </p:pic>
    </p:spTree>
    <p:extLst>
      <p:ext uri="{BB962C8B-B14F-4D97-AF65-F5344CB8AC3E}">
        <p14:creationId xmlns:p14="http://schemas.microsoft.com/office/powerpoint/2010/main" val="6357557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2-dimensional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pic>
        <p:nvPicPr>
          <p:cNvPr id="5" name="Picture 4"/>
          <p:cNvPicPr>
            <a:picLocks noChangeAspect="1"/>
          </p:cNvPicPr>
          <p:nvPr/>
        </p:nvPicPr>
        <p:blipFill>
          <a:blip r:embed="rId2"/>
          <a:stretch>
            <a:fillRect/>
          </a:stretch>
        </p:blipFill>
        <p:spPr>
          <a:xfrm>
            <a:off x="1550040" y="2549204"/>
            <a:ext cx="7216801" cy="1091617"/>
          </a:xfrm>
          <a:prstGeom prst="rect">
            <a:avLst/>
          </a:prstGeom>
        </p:spPr>
      </p:pic>
    </p:spTree>
    <p:extLst>
      <p:ext uri="{BB962C8B-B14F-4D97-AF65-F5344CB8AC3E}">
        <p14:creationId xmlns:p14="http://schemas.microsoft.com/office/powerpoint/2010/main" val="5331792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Tree>
    <p:extLst>
      <p:ext uri="{BB962C8B-B14F-4D97-AF65-F5344CB8AC3E}">
        <p14:creationId xmlns:p14="http://schemas.microsoft.com/office/powerpoint/2010/main" val="37075604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spTree>
    <p:extLst>
      <p:ext uri="{BB962C8B-B14F-4D97-AF65-F5344CB8AC3E}">
        <p14:creationId xmlns:p14="http://schemas.microsoft.com/office/powerpoint/2010/main" val="91164828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Logic 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6" name="Picture 5"/>
          <p:cNvPicPr>
            <a:picLocks noChangeAspect="1"/>
          </p:cNvPicPr>
          <p:nvPr/>
        </p:nvPicPr>
        <p:blipFill>
          <a:blip r:embed="rId2"/>
          <a:stretch>
            <a:fillRect/>
          </a:stretch>
        </p:blipFill>
        <p:spPr>
          <a:xfrm>
            <a:off x="1128944" y="2597659"/>
            <a:ext cx="7343312" cy="1773005"/>
          </a:xfrm>
          <a:prstGeom prst="rect">
            <a:avLst/>
          </a:prstGeom>
        </p:spPr>
      </p:pic>
    </p:spTree>
    <p:extLst>
      <p:ext uri="{BB962C8B-B14F-4D97-AF65-F5344CB8AC3E}">
        <p14:creationId xmlns:p14="http://schemas.microsoft.com/office/powerpoint/2010/main" val="2736682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a:t>
            </a:r>
            <a:r>
              <a:rPr lang="en-US" dirty="0"/>
              <a:t>for Everybody: Exploring Data in Python 3, </a:t>
            </a:r>
            <a:r>
              <a:rPr lang="en-US" dirty="0" smtClean="0"/>
              <a:t>by Charles Severance</a:t>
            </a:r>
          </a:p>
          <a:p>
            <a:pPr lvl="1"/>
            <a:r>
              <a:rPr lang="en-US" dirty="0" smtClean="0"/>
              <a:t>amazon.com: $9.99</a:t>
            </a:r>
          </a:p>
          <a:p>
            <a:pPr lvl="1"/>
            <a:r>
              <a:rPr lang="en-US" dirty="0" smtClean="0"/>
              <a:t>Free electronic version </a:t>
            </a:r>
          </a:p>
          <a:p>
            <a:pPr lvl="2"/>
            <a:r>
              <a:rPr lang="en-US" sz="2000" dirty="0" smtClean="0">
                <a:hlinkClick r:id="rId2"/>
              </a:rPr>
              <a:t>http://do1.dr-chuck.com/pythonlearn/EN_us/pythonlearn.pdf</a:t>
            </a:r>
            <a:r>
              <a:rPr lang="en-US" sz="2000" dirty="0" smtClean="0"/>
              <a:t> </a:t>
            </a:r>
          </a:p>
          <a:p>
            <a:pPr lvl="1"/>
            <a:r>
              <a:rPr lang="en-US" dirty="0" smtClean="0"/>
              <a:t>I’ll reference relevant chapters</a:t>
            </a:r>
          </a:p>
          <a:p>
            <a:pPr lvl="1"/>
            <a:r>
              <a:rPr lang="en-US" dirty="0" smtClean="0"/>
              <a:t>We’ll </a:t>
            </a:r>
            <a:r>
              <a:rPr lang="en-US" dirty="0"/>
              <a:t>also </a:t>
            </a:r>
            <a:r>
              <a:rPr lang="en-US" dirty="0" smtClean="0"/>
              <a:t>cover material not in this book</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98" y="274638"/>
            <a:ext cx="8162488" cy="944562"/>
          </a:xfrm>
        </p:spPr>
        <p:txBody>
          <a:bodyPr/>
          <a:lstStyle/>
          <a:p>
            <a:r>
              <a:rPr lang="en-US" dirty="0" err="1"/>
              <a:t>Jupyter</a:t>
            </a:r>
            <a:r>
              <a:rPr lang="en-US" dirty="0"/>
              <a:t> </a:t>
            </a:r>
            <a:r>
              <a:rPr lang="en-US" dirty="0" smtClean="0"/>
              <a:t>Development Environment</a:t>
            </a:r>
            <a:endParaRPr lang="en-US" dirty="0"/>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pic>
        <p:nvPicPr>
          <p:cNvPr id="5" name="Picture 4"/>
          <p:cNvPicPr>
            <a:picLocks noChangeAspect="1"/>
          </p:cNvPicPr>
          <p:nvPr/>
        </p:nvPicPr>
        <p:blipFill>
          <a:blip r:embed="rId2"/>
          <a:stretch>
            <a:fillRect/>
          </a:stretch>
        </p:blipFill>
        <p:spPr>
          <a:xfrm>
            <a:off x="1515567" y="2043374"/>
            <a:ext cx="2790825" cy="2486025"/>
          </a:xfrm>
          <a:prstGeom prst="rect">
            <a:avLst/>
          </a:prstGeom>
        </p:spPr>
      </p:pic>
      <p:pic>
        <p:nvPicPr>
          <p:cNvPr id="8" name="Picture 7"/>
          <p:cNvPicPr>
            <a:picLocks noChangeAspect="1"/>
          </p:cNvPicPr>
          <p:nvPr/>
        </p:nvPicPr>
        <p:blipFill>
          <a:blip r:embed="rId3"/>
          <a:stretch>
            <a:fillRect/>
          </a:stretch>
        </p:blipFill>
        <p:spPr>
          <a:xfrm>
            <a:off x="1515567" y="5040313"/>
            <a:ext cx="5743575" cy="1085850"/>
          </a:xfrm>
          <a:prstGeom prst="rect">
            <a:avLst/>
          </a:prstGeom>
        </p:spPr>
      </p:pic>
    </p:spTree>
    <p:extLst>
      <p:ext uri="{BB962C8B-B14F-4D97-AF65-F5344CB8AC3E}">
        <p14:creationId xmlns:p14="http://schemas.microsoft.com/office/powerpoint/2010/main" val="28328725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filters a list of integers from 0 to 100 and prints out the square of the integers, for each integer that is a multiple of 5. </a:t>
            </a:r>
          </a:p>
          <a:p>
            <a:pPr lvl="1"/>
            <a:r>
              <a:rPr lang="en-US" dirty="0" smtClean="0"/>
              <a:t>Another way of saying this is that your should square the integers which are 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201</a:t>
            </a:fld>
            <a:endParaRPr lang="en-US" dirty="0"/>
          </a:p>
        </p:txBody>
      </p:sp>
    </p:spTree>
    <p:extLst>
      <p:ext uri="{BB962C8B-B14F-4D97-AF65-F5344CB8AC3E}">
        <p14:creationId xmlns:p14="http://schemas.microsoft.com/office/powerpoint/2010/main" val="198229267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Tuples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325893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Tree>
    <p:extLst>
      <p:ext uri="{BB962C8B-B14F-4D97-AF65-F5344CB8AC3E}">
        <p14:creationId xmlns:p14="http://schemas.microsoft.com/office/powerpoint/2010/main" val="148824889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u="sng"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 and mixed types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429023629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access tuple values using indices just as is possible with lists</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588654" y="2721272"/>
            <a:ext cx="2547492"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4092859"/>
            <a:ext cx="3836307"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5890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Tree>
    <p:extLst>
      <p:ext uri="{BB962C8B-B14F-4D97-AF65-F5344CB8AC3E}">
        <p14:creationId xmlns:p14="http://schemas.microsoft.com/office/powerpoint/2010/main" val="250243323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212314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1394690" y="1962492"/>
            <a:ext cx="2528256"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print(y)</a:t>
            </a: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print(y)</a:t>
            </a:r>
          </a:p>
        </p:txBody>
      </p:sp>
    </p:spTree>
    <p:extLst>
      <p:ext uri="{BB962C8B-B14F-4D97-AF65-F5344CB8AC3E}">
        <p14:creationId xmlns:p14="http://schemas.microsoft.com/office/powerpoint/2010/main" val="37195924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873664" y="2865180"/>
            <a:ext cx="2252540" cy="1200329"/>
          </a:xfrm>
          <a:prstGeom prst="rect">
            <a:avLst/>
          </a:prstGeom>
          <a:noFill/>
        </p:spPr>
        <p:txBody>
          <a:bodyPr wrap="none" rtlCol="0">
            <a:spAutoFit/>
          </a:bodyPr>
          <a:lstStyle/>
          <a:p>
            <a:r>
              <a:rPr lang="fr-FR" dirty="0">
                <a:latin typeface="Courier New" panose="02070309020205020404" pitchFamily="49" charset="0"/>
                <a:cs typeface="Courier New" panose="02070309020205020404" pitchFamily="49" charset="0"/>
              </a:rPr>
              <a:t>t1 = (0)</a:t>
            </a:r>
          </a:p>
          <a:p>
            <a:r>
              <a:rPr lang="fr-FR" dirty="0">
                <a:latin typeface="Courier New" panose="02070309020205020404" pitchFamily="49" charset="0"/>
                <a:cs typeface="Courier New" panose="02070309020205020404" pitchFamily="49" charset="0"/>
              </a:rPr>
              <a:t>print(type(t1))</a:t>
            </a:r>
          </a:p>
          <a:p>
            <a:r>
              <a:rPr lang="fr-FR" dirty="0">
                <a:latin typeface="Courier New" panose="02070309020205020404" pitchFamily="49" charset="0"/>
                <a:cs typeface="Courier New" panose="02070309020205020404" pitchFamily="49" charset="0"/>
              </a:rPr>
              <a:t>print(t1)</a:t>
            </a:r>
          </a:p>
          <a:p>
            <a:r>
              <a:rPr lang="fr-FR" dirty="0">
                <a:latin typeface="Courier New" panose="02070309020205020404" pitchFamily="49" charset="0"/>
                <a:cs typeface="Courier New" panose="02070309020205020404" pitchFamily="49" charset="0"/>
              </a:rPr>
              <a:t>print(t1[0])</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4621218" y="2865180"/>
            <a:ext cx="2252540" cy="120032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t2 </a:t>
            </a:r>
            <a:r>
              <a:rPr lang="en-US" dirty="0">
                <a:latin typeface="Courier New" panose="02070309020205020404" pitchFamily="49" charset="0"/>
                <a:cs typeface="Courier New" panose="02070309020205020404" pitchFamily="49" charset="0"/>
              </a:rPr>
              <a:t>= (0,)</a:t>
            </a:r>
          </a:p>
          <a:p>
            <a:r>
              <a:rPr lang="en-US" dirty="0" smtClean="0">
                <a:latin typeface="Courier New" panose="02070309020205020404" pitchFamily="49" charset="0"/>
                <a:cs typeface="Courier New" panose="02070309020205020404" pitchFamily="49" charset="0"/>
              </a:rPr>
              <a:t>print(type(t2))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a:t>
            </a:r>
          </a:p>
          <a:p>
            <a:r>
              <a:rPr lang="en-US" dirty="0" smtClean="0">
                <a:latin typeface="Courier New" panose="02070309020205020404" pitchFamily="49" charset="0"/>
                <a:cs typeface="Courier New" panose="02070309020205020404" pitchFamily="49" charset="0"/>
              </a:rPr>
              <a:t>print(t2[0])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2254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121" y="274638"/>
            <a:ext cx="8112154" cy="944562"/>
          </a:xfrm>
        </p:spPr>
        <p:txBody>
          <a:bodyPr/>
          <a:lstStyle/>
          <a:p>
            <a:r>
              <a:rPr lang="en-US" dirty="0" err="1"/>
              <a:t>Jupyter</a:t>
            </a:r>
            <a:r>
              <a:rPr lang="en-US" dirty="0"/>
              <a:t> Development Environment</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3</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3</a:t>
            </a:r>
            <a:r>
              <a:rPr lang="en-US" dirty="0" smtClean="0">
                <a:cs typeface="Courier New" panose="02070309020205020404" pitchFamily="49" charset="0"/>
              </a:rPr>
              <a:t> refers to Python 3.X versus 2.7</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8" name="Picture 7"/>
          <p:cNvPicPr>
            <a:picLocks noChangeAspect="1"/>
          </p:cNvPicPr>
          <p:nvPr/>
        </p:nvPicPr>
        <p:blipFill>
          <a:blip r:embed="rId2"/>
          <a:stretch>
            <a:fillRect/>
          </a:stretch>
        </p:blipFill>
        <p:spPr>
          <a:xfrm>
            <a:off x="1759226" y="3101010"/>
            <a:ext cx="5963478" cy="3410070"/>
          </a:xfrm>
          <a:prstGeom prst="rect">
            <a:avLst/>
          </a:prstGeom>
        </p:spPr>
      </p:pic>
      <p:sp>
        <p:nvSpPr>
          <p:cNvPr id="9" name="Rectangle 8"/>
          <p:cNvSpPr/>
          <p:nvPr/>
        </p:nvSpPr>
        <p:spPr>
          <a:xfrm>
            <a:off x="6052930" y="4701209"/>
            <a:ext cx="566531"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810361" y="4395152"/>
            <a:ext cx="400338"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6134" y="4071878"/>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2" name="Oval 11"/>
          <p:cNvSpPr/>
          <p:nvPr/>
        </p:nvSpPr>
        <p:spPr>
          <a:xfrm>
            <a:off x="5702248" y="4663440"/>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do you conclude from these computations?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print(z[0])</a:t>
            </a:r>
          </a:p>
          <a:p>
            <a:r>
              <a:rPr lang="en-US" dirty="0" smtClean="0">
                <a:latin typeface="Courier New" panose="02070309020205020404" pitchFamily="49" charset="0"/>
                <a:cs typeface="Courier New" panose="02070309020205020404" pitchFamily="49" charset="0"/>
              </a:rPr>
              <a:t>print(z[0][1])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21957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Sort by element in index 1 position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
        <p:nvSpPr>
          <p:cNvPr id="5" name="TextBox 4"/>
          <p:cNvSpPr txBox="1"/>
          <p:nvPr/>
        </p:nvSpPr>
        <p:spPr>
          <a:xfrm>
            <a:off x="1599068" y="2824380"/>
            <a:ext cx="3355406" cy="923330"/>
          </a:xfrm>
          <a:prstGeom prst="rect">
            <a:avLst/>
          </a:prstGeom>
          <a:noFill/>
        </p:spPr>
        <p:txBody>
          <a:bodyPr wrap="none" rtlCol="0">
            <a:spAutoFit/>
          </a:bodyPr>
          <a:lstStyle/>
          <a:p>
            <a:r>
              <a:rPr lang="pl-PL" dirty="0">
                <a:latin typeface="Courier New" panose="02070309020205020404" pitchFamily="49" charset="0"/>
                <a:cs typeface="Courier New" panose="02070309020205020404" pitchFamily="49" charset="0"/>
              </a:rPr>
              <a:t>z = ((0,3),(2,2),(1,1</a:t>
            </a:r>
            <a:r>
              <a:rPr lang="pl-PL"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pl-PL" dirty="0" smtClean="0">
                <a:latin typeface="Courier New" panose="02070309020205020404" pitchFamily="49" charset="0"/>
                <a:cs typeface="Courier New" panose="02070309020205020404" pitchFamily="49" charset="0"/>
              </a:rPr>
              <a:t>print(z</a:t>
            </a:r>
            <a:r>
              <a:rPr lang="pl-PL" dirty="0">
                <a:latin typeface="Courier New" panose="02070309020205020404" pitchFamily="49" charset="0"/>
                <a:cs typeface="Courier New" panose="02070309020205020404" pitchFamily="49" charset="0"/>
              </a:rPr>
              <a:t>)</a:t>
            </a:r>
          </a:p>
          <a:p>
            <a:r>
              <a:rPr lang="pl-PL" dirty="0">
                <a:latin typeface="Courier New" panose="02070309020205020404" pitchFamily="49" charset="0"/>
                <a:cs typeface="Courier New" panose="02070309020205020404" pitchFamily="49" charset="0"/>
              </a:rPr>
              <a:t>print(sorted(z))</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1599068" y="5431433"/>
            <a:ext cx="4871847"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 = ((0,3),(2,2),(1,1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z = sorted(z, key = lambda x:x[1])</a:t>
            </a:r>
          </a:p>
          <a:p>
            <a:r>
              <a:rPr lang="en-US" dirty="0" smtClean="0">
                <a:latin typeface="Courier New" panose="02070309020205020404" pitchFamily="49" charset="0"/>
                <a:cs typeface="Courier New" panose="02070309020205020404" pitchFamily="49" charset="0"/>
              </a:rPr>
              <a:t>print(z)</a:t>
            </a:r>
          </a:p>
        </p:txBody>
      </p:sp>
    </p:spTree>
    <p:extLst>
      <p:ext uri="{BB962C8B-B14F-4D97-AF65-F5344CB8AC3E}">
        <p14:creationId xmlns:p14="http://schemas.microsoft.com/office/powerpoint/2010/main" val="324011163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pic>
        <p:nvPicPr>
          <p:cNvPr id="5" name="Picture 4"/>
          <p:cNvPicPr>
            <a:picLocks noChangeAspect="1"/>
          </p:cNvPicPr>
          <p:nvPr/>
        </p:nvPicPr>
        <p:blipFill>
          <a:blip r:embed="rId2"/>
          <a:stretch>
            <a:fillRect/>
          </a:stretch>
        </p:blipFill>
        <p:spPr>
          <a:xfrm>
            <a:off x="2987179" y="2163600"/>
            <a:ext cx="3002560" cy="3104920"/>
          </a:xfrm>
          <a:prstGeom prst="rect">
            <a:avLst/>
          </a:prstGeom>
        </p:spPr>
      </p:pic>
    </p:spTree>
    <p:extLst>
      <p:ext uri="{BB962C8B-B14F-4D97-AF65-F5344CB8AC3E}">
        <p14:creationId xmlns:p14="http://schemas.microsoft.com/office/powerpoint/2010/main" val="74830822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2"/>
            <a:r>
              <a:rPr lang="en-US" dirty="0" smtClean="0"/>
              <a:t>E.g., numerical quantities versus tuples</a:t>
            </a:r>
          </a:p>
          <a:p>
            <a:pPr lvl="1"/>
            <a:r>
              <a:rPr lang="en-US" dirty="0" smtClean="0"/>
              <a:t>Severance: “shape errors”</a:t>
            </a:r>
          </a:p>
          <a:p>
            <a:pPr lvl="1"/>
            <a:r>
              <a:rPr lang="en-US" dirty="0" smtClean="0"/>
              <a:t>Gives you errors or, worse, doesn’t reveal itself as an error</a:t>
            </a:r>
          </a:p>
          <a:p>
            <a:pPr lvl="1"/>
            <a:r>
              <a:rPr lang="en-US" dirty="0" smtClean="0"/>
              <a:t>Debug with the </a:t>
            </a:r>
            <a:r>
              <a:rPr lang="en-US" dirty="0" smtClean="0">
                <a:latin typeface="Courier New" panose="02070309020205020404" pitchFamily="49" charset="0"/>
                <a:cs typeface="Courier New" panose="02070309020205020404" pitchFamily="49" charset="0"/>
              </a:rPr>
              <a:t>type()</a:t>
            </a:r>
            <a:r>
              <a:rPr lang="en-US" dirty="0" smtClean="0">
                <a:cs typeface="Courier New" panose="02070309020205020404" pitchFamily="49" charset="0"/>
              </a:rPr>
              <a:t> </a:t>
            </a:r>
            <a:r>
              <a:rPr lang="en-US" dirty="0" smtClean="0"/>
              <a:t>function to check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spTree>
    <p:extLst>
      <p:ext uri="{BB962C8B-B14F-4D97-AF65-F5344CB8AC3E}">
        <p14:creationId xmlns:p14="http://schemas.microsoft.com/office/powerpoint/2010/main" val="39969890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7" name="Picture 6"/>
          <p:cNvPicPr>
            <a:picLocks noChangeAspect="1"/>
          </p:cNvPicPr>
          <p:nvPr/>
        </p:nvPicPr>
        <p:blipFill>
          <a:blip r:embed="rId2"/>
          <a:stretch>
            <a:fillRect/>
          </a:stretch>
        </p:blipFill>
        <p:spPr>
          <a:xfrm>
            <a:off x="1997934" y="2493596"/>
            <a:ext cx="5186720" cy="1474397"/>
          </a:xfrm>
          <a:prstGeom prst="rect">
            <a:avLst/>
          </a:prstGeom>
        </p:spPr>
      </p:pic>
      <p:pic>
        <p:nvPicPr>
          <p:cNvPr id="8" name="Picture 7"/>
          <p:cNvPicPr>
            <a:picLocks noChangeAspect="1"/>
          </p:cNvPicPr>
          <p:nvPr/>
        </p:nvPicPr>
        <p:blipFill>
          <a:blip r:embed="rId3"/>
          <a:stretch>
            <a:fillRect/>
          </a:stretch>
        </p:blipFill>
        <p:spPr>
          <a:xfrm>
            <a:off x="1895665" y="4223564"/>
            <a:ext cx="5809869" cy="1551051"/>
          </a:xfrm>
          <a:prstGeom prst="rect">
            <a:avLst/>
          </a:prstGeom>
        </p:spPr>
      </p:pic>
    </p:spTree>
    <p:extLst>
      <p:ext uri="{BB962C8B-B14F-4D97-AF65-F5344CB8AC3E}">
        <p14:creationId xmlns:p14="http://schemas.microsoft.com/office/powerpoint/2010/main" val="38629267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Shape error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pic>
        <p:nvPicPr>
          <p:cNvPr id="6" name="Picture 5"/>
          <p:cNvPicPr>
            <a:picLocks noChangeAspect="1"/>
          </p:cNvPicPr>
          <p:nvPr/>
        </p:nvPicPr>
        <p:blipFill>
          <a:blip r:embed="rId2"/>
          <a:stretch>
            <a:fillRect/>
          </a:stretch>
        </p:blipFill>
        <p:spPr>
          <a:xfrm>
            <a:off x="914400" y="2303255"/>
            <a:ext cx="7999645" cy="410015"/>
          </a:xfrm>
          <a:prstGeom prst="rect">
            <a:avLst/>
          </a:prstGeom>
        </p:spPr>
      </p:pic>
    </p:spTree>
    <p:extLst>
      <p:ext uri="{BB962C8B-B14F-4D97-AF65-F5344CB8AC3E}">
        <p14:creationId xmlns:p14="http://schemas.microsoft.com/office/powerpoint/2010/main" val="229083903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spTree>
    <p:extLst>
      <p:ext uri="{BB962C8B-B14F-4D97-AF65-F5344CB8AC3E}">
        <p14:creationId xmlns:p14="http://schemas.microsoft.com/office/powerpoint/2010/main" val="7085579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Tuples.ipynb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pic>
        <p:nvPicPr>
          <p:cNvPr id="5" name="Picture 4"/>
          <p:cNvPicPr>
            <a:picLocks noChangeAspect="1"/>
          </p:cNvPicPr>
          <p:nvPr/>
        </p:nvPicPr>
        <p:blipFill>
          <a:blip r:embed="rId2"/>
          <a:stretch>
            <a:fillRect/>
          </a:stretch>
        </p:blipFill>
        <p:spPr>
          <a:xfrm>
            <a:off x="1029901" y="1590720"/>
            <a:ext cx="7934707" cy="4092234"/>
          </a:xfrm>
          <a:prstGeom prst="rect">
            <a:avLst/>
          </a:prstGeom>
        </p:spPr>
      </p:pic>
    </p:spTree>
    <p:extLst>
      <p:ext uri="{BB962C8B-B14F-4D97-AF65-F5344CB8AC3E}">
        <p14:creationId xmlns:p14="http://schemas.microsoft.com/office/powerpoint/2010/main" val="32743099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input()</a:t>
            </a:r>
            <a:r>
              <a:rPr lang="en-US" dirty="0" smtClean="0"/>
              <a:t>, which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407200541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409350"/>
            <a:ext cx="8095377" cy="4716813"/>
          </a:xfrm>
        </p:spPr>
        <p:txBody>
          <a:bodyPr/>
          <a:lstStyle/>
          <a:p>
            <a:r>
              <a:rPr lang="en-US" dirty="0" smtClean="0"/>
              <a:t>Read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r>
              <a:rPr lang="en-US" dirty="0" smtClean="0"/>
              <a:t>and transform into tuples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219</a:t>
            </a:fld>
            <a:endParaRPr lang="en-US" dirty="0"/>
          </a:p>
        </p:txBody>
      </p:sp>
    </p:spTree>
    <p:extLst>
      <p:ext uri="{BB962C8B-B14F-4D97-AF65-F5344CB8AC3E}">
        <p14:creationId xmlns:p14="http://schemas.microsoft.com/office/powerpoint/2010/main" val="3094290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Versions</a:t>
            </a:r>
            <a:endParaRPr lang="en-US" dirty="0"/>
          </a:p>
        </p:txBody>
      </p:sp>
      <p:sp>
        <p:nvSpPr>
          <p:cNvPr id="3" name="Content Placeholder 2"/>
          <p:cNvSpPr>
            <a:spLocks noGrp="1"/>
          </p:cNvSpPr>
          <p:nvPr>
            <p:ph idx="1"/>
          </p:nvPr>
        </p:nvSpPr>
        <p:spPr/>
        <p:txBody>
          <a:bodyPr/>
          <a:lstStyle/>
          <a:p>
            <a:r>
              <a:rPr lang="en-US" dirty="0" smtClean="0"/>
              <a:t>Python 2.7 versus Python 3.X</a:t>
            </a:r>
          </a:p>
          <a:p>
            <a:pPr lvl="1"/>
            <a:r>
              <a:rPr lang="en-US" dirty="0" smtClean="0"/>
              <a:t>Different syntax</a:t>
            </a:r>
          </a:p>
          <a:p>
            <a:pPr lvl="1"/>
            <a:r>
              <a:rPr lang="en-US" dirty="0" smtClean="0"/>
              <a:t>Most people still use 2.7 although 3.X is becoming the standard and is actively being improved</a:t>
            </a:r>
          </a:p>
          <a:p>
            <a:pPr lvl="1"/>
            <a:r>
              <a:rPr lang="en-US" dirty="0" smtClean="0"/>
              <a:t>2.7 will be used by fewer and fewer people</a:t>
            </a:r>
          </a:p>
          <a:p>
            <a:r>
              <a:rPr lang="en-US" dirty="0" smtClean="0"/>
              <a:t>We’ll use Python 3 since it is the best version and becoming more frequently used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53648608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Dictionaries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Tree>
    <p:extLst>
      <p:ext uri="{BB962C8B-B14F-4D97-AF65-F5344CB8AC3E}">
        <p14:creationId xmlns:p14="http://schemas.microsoft.com/office/powerpoint/2010/main" val="369937451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129018"/>
            <a:ext cx="7906327" cy="4678363"/>
          </a:xfrm>
        </p:spPr>
        <p:txBody>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pPr lvl="1"/>
            <a:r>
              <a:rPr lang="en-US" dirty="0" smtClean="0"/>
              <a:t>Fast lookups</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
        <p:nvSpPr>
          <p:cNvPr id="5" name="TextBox 4"/>
          <p:cNvSpPr txBox="1"/>
          <p:nvPr/>
        </p:nvSpPr>
        <p:spPr>
          <a:xfrm>
            <a:off x="1510143" y="5307703"/>
            <a:ext cx="4793300"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302324" y="6235120"/>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 (a property)</a:t>
            </a:r>
          </a:p>
          <a:p>
            <a:endParaRPr lang="en-US" dirty="0"/>
          </a:p>
          <a:p>
            <a:pPr lvl="1"/>
            <a:r>
              <a:rPr lang="en-US" dirty="0" smtClean="0"/>
              <a:t>Result (order most likely differs from order of specification)</a:t>
            </a:r>
          </a:p>
          <a:p>
            <a:endParaRPr lang="en-US" dirty="0" smtClean="0"/>
          </a:p>
          <a:p>
            <a:r>
              <a:rPr lang="en-US" dirty="0"/>
              <a:t>Get dictionary values:</a:t>
            </a:r>
          </a:p>
          <a:p>
            <a:pPr lvl="1"/>
            <a:r>
              <a:rPr lang="en-US" dirty="0" smtClean="0">
                <a:latin typeface="Courier New" panose="02070309020205020404" pitchFamily="49" charset="0"/>
                <a:cs typeface="Courier New" panose="02070309020205020404" pitchFamily="49" charset="0"/>
              </a:rPr>
              <a:t>myDiction.values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
        <p:nvSpPr>
          <p:cNvPr id="5" name="TextBox 4"/>
          <p:cNvSpPr txBox="1"/>
          <p:nvPr/>
        </p:nvSpPr>
        <p:spPr>
          <a:xfrm>
            <a:off x="1911924" y="1581020"/>
            <a:ext cx="2765501"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len(myDiction)</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print(myDiction.keys())</a:t>
            </a:r>
            <a:endParaRPr lang="en-US" sz="2400" dirty="0">
              <a:latin typeface="Courier New" panose="02070309020205020404" pitchFamily="49" charset="0"/>
              <a:cs typeface="Courier New" panose="02070309020205020404" pitchFamily="49" charset="0"/>
            </a:endParaRPr>
          </a:p>
        </p:txBody>
      </p:sp>
      <p:sp>
        <p:nvSpPr>
          <p:cNvPr id="7" name="TextBox 6"/>
          <p:cNvSpPr txBox="1"/>
          <p:nvPr/>
        </p:nvSpPr>
        <p:spPr>
          <a:xfrm>
            <a:off x="1602123" y="4440351"/>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sp>
        <p:nvSpPr>
          <p:cNvPr id="5" name="TextBox 4"/>
          <p:cNvSpPr txBox="1"/>
          <p:nvPr/>
        </p:nvSpPr>
        <p:spPr>
          <a:xfrm>
            <a:off x="1283201" y="3011238"/>
            <a:ext cx="6494085"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keyList = list(myDiction.keys())</a:t>
            </a:r>
          </a:p>
          <a:p>
            <a:r>
              <a:rPr lang="en-US" sz="2000" dirty="0">
                <a:latin typeface="Courier New" panose="02070309020205020404" pitchFamily="49" charset="0"/>
                <a:cs typeface="Courier New" panose="02070309020205020404" pitchFamily="49" charset="0"/>
              </a:rPr>
              <a:t>keyList.sort()</a:t>
            </a:r>
          </a:p>
          <a:p>
            <a:r>
              <a:rPr lang="en-US" sz="2000" dirty="0">
                <a:latin typeface="Courier New" panose="02070309020205020404" pitchFamily="49" charset="0"/>
                <a:cs typeface="Courier New" panose="02070309020205020404" pitchFamily="49" charset="0"/>
              </a:rPr>
              <a:t>for thisKey in keyList:</a:t>
            </a:r>
          </a:p>
          <a:p>
            <a:r>
              <a:rPr lang="en-US" sz="2000" dirty="0">
                <a:latin typeface="Courier New" panose="02070309020205020404" pitchFamily="49" charset="0"/>
                <a:cs typeface="Courier New" panose="02070309020205020404" pitchFamily="49" charset="0"/>
              </a:rPr>
              <a:t>    print(thisKey,':',myDiction[thisKey])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myDiction </a:t>
            </a:r>
            <a:r>
              <a:rPr lang="en-US" sz="2000" dirty="0">
                <a:latin typeface="Courier New" panose="02070309020205020404" pitchFamily="49" charset="0"/>
                <a:cs typeface="Courier New" panose="02070309020205020404" pitchFamily="49" charset="0"/>
              </a:rPr>
              <a:t>=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keyList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myDiction.keys</a:t>
            </a:r>
            <a:r>
              <a:rPr lang="en-US" sz="2000" dirty="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keyList)</a:t>
            </a:r>
            <a:endParaRPr lang="en-US" sz="2000" dirty="0">
              <a:latin typeface="Courier New" panose="02070309020205020404" pitchFamily="49" charset="0"/>
              <a:cs typeface="Courier New" panose="02070309020205020404" pitchFamily="49" charset="0"/>
            </a:endParaRPr>
          </a:p>
        </p:txBody>
      </p:sp>
      <p:sp>
        <p:nvSpPr>
          <p:cNvPr id="6" name="TextBox 5"/>
          <p:cNvSpPr txBox="1"/>
          <p:nvPr/>
        </p:nvSpPr>
        <p:spPr>
          <a:xfrm>
            <a:off x="1402086" y="4057581"/>
            <a:ext cx="7725192"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r>
              <a:rPr lang="en-US" sz="2000" dirty="0">
                <a:latin typeface="Courier New" panose="02070309020205020404" pitchFamily="49" charset="0"/>
                <a:cs typeface="Courier New" panose="02070309020205020404" pitchFamily="49" charset="0"/>
              </a:rPr>
              <a:t>words = ['uno','dos','tres','quatro','cero',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'zero</a:t>
            </a:r>
            <a:r>
              <a:rPr lang="en-US" sz="2000" dirty="0">
                <a:latin typeface="Courier New" panose="02070309020205020404" pitchFamily="49" charset="0"/>
                <a:cs typeface="Courier New" panose="02070309020205020404" pitchFamily="49" charset="0"/>
              </a:rPr>
              <a:t>', 'one', 'zwei']</a:t>
            </a:r>
          </a:p>
          <a:p>
            <a:r>
              <a:rPr lang="en-US" sz="2000" dirty="0">
                <a:latin typeface="Courier New" panose="02070309020205020404" pitchFamily="49" charset="0"/>
                <a:cs typeface="Courier New" panose="02070309020205020404" pitchFamily="49" charset="0"/>
              </a:rPr>
              <a:t>for word in words:</a:t>
            </a:r>
          </a:p>
          <a:p>
            <a:r>
              <a:rPr lang="en-US" sz="2000" dirty="0">
                <a:latin typeface="Courier New" panose="02070309020205020404" pitchFamily="49" charset="0"/>
                <a:cs typeface="Courier New" panose="02070309020205020404" pitchFamily="49" charset="0"/>
              </a:rPr>
              <a:t>    if word in myDiction.keys():</a:t>
            </a:r>
          </a:p>
          <a:p>
            <a:r>
              <a:rPr lang="en-US" sz="2000" dirty="0">
                <a:latin typeface="Courier New" panose="02070309020205020404" pitchFamily="49" charset="0"/>
                <a:cs typeface="Courier New" panose="02070309020205020404" pitchFamily="49" charset="0"/>
              </a:rPr>
              <a:t>        print(str(word)+':'+str(myDiction[word]))</a:t>
            </a: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
        <p:nvSpPr>
          <p:cNvPr id="6" name="TextBox 5"/>
          <p:cNvSpPr txBox="1"/>
          <p:nvPr/>
        </p:nvSpPr>
        <p:spPr>
          <a:xfrm>
            <a:off x="1069053" y="2327495"/>
            <a:ext cx="8186857" cy="224676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print("Find value = 2:", 2 in myDict.values())</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print("Find value = 3:", 3 in myDiction.values())</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
        <p:nvSpPr>
          <p:cNvPr id="5" name="TextBox 4"/>
          <p:cNvSpPr txBox="1"/>
          <p:nvPr/>
        </p:nvSpPr>
        <p:spPr>
          <a:xfrm>
            <a:off x="1560946" y="2235272"/>
            <a:ext cx="597471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print(element,':', myDiction[element])</a:t>
            </a: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
        <p:nvSpPr>
          <p:cNvPr id="5" name="TextBox 4"/>
          <p:cNvSpPr txBox="1"/>
          <p:nvPr/>
        </p:nvSpPr>
        <p:spPr>
          <a:xfrm>
            <a:off x="1560946" y="2235272"/>
            <a:ext cx="5009705"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myDiction.items():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print(key,':',value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549501" y="5941497"/>
            <a:ext cx="2646878"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occurrences </a:t>
            </a:r>
            <a:br>
              <a:rPr lang="en-US" dirty="0" smtClean="0">
                <a:solidFill>
                  <a:srgbClr val="FF0000"/>
                </a:solidFill>
              </a:rPr>
            </a:br>
            <a:r>
              <a:rPr lang="en-US" dirty="0" smtClean="0">
                <a:solidFill>
                  <a:srgbClr val="FF0000"/>
                </a:solidFill>
              </a:rPr>
              <a:t>for that value</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4" y="5528347"/>
            <a:ext cx="1401606" cy="413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 Programming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003183"/>
            <a:ext cx="7772400" cy="4678363"/>
          </a:xfrm>
        </p:spPr>
        <p:txBody>
          <a:bodyPr/>
          <a:lstStyle/>
          <a:p>
            <a:r>
              <a:rPr lang="en-US" dirty="0" smtClean="0"/>
              <a:t>Iterating through Dictionaries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pic>
        <p:nvPicPr>
          <p:cNvPr id="5" name="Picture 4"/>
          <p:cNvPicPr>
            <a:picLocks noChangeAspect="1"/>
          </p:cNvPicPr>
          <p:nvPr/>
        </p:nvPicPr>
        <p:blipFill>
          <a:blip r:embed="rId2"/>
          <a:stretch>
            <a:fillRect/>
          </a:stretch>
        </p:blipFill>
        <p:spPr>
          <a:xfrm>
            <a:off x="2919369" y="1678605"/>
            <a:ext cx="4038643" cy="5108482"/>
          </a:xfrm>
          <a:prstGeom prst="rect">
            <a:avLst/>
          </a:prstGeom>
        </p:spPr>
      </p:pic>
    </p:spTree>
    <p:extLst>
      <p:ext uri="{BB962C8B-B14F-4D97-AF65-F5344CB8AC3E}">
        <p14:creationId xmlns:p14="http://schemas.microsoft.com/office/powerpoint/2010/main" val="165153421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Dictionaries.ipynb</a:t>
            </a:r>
            <a:r>
              <a:rPr lang="en-US" dirty="0" smtClean="0"/>
              <a:t>.  </a:t>
            </a:r>
          </a:p>
          <a:p>
            <a:endParaRPr lang="en-US" dirty="0"/>
          </a:p>
          <a:p>
            <a:endParaRPr lang="en-US" dirty="0" smtClean="0"/>
          </a:p>
          <a:p>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pic>
        <p:nvPicPr>
          <p:cNvPr id="5" name="Picture 4"/>
          <p:cNvPicPr>
            <a:picLocks noChangeAspect="1"/>
          </p:cNvPicPr>
          <p:nvPr/>
        </p:nvPicPr>
        <p:blipFill>
          <a:blip r:embed="rId2"/>
          <a:stretch>
            <a:fillRect/>
          </a:stretch>
        </p:blipFill>
        <p:spPr>
          <a:xfrm>
            <a:off x="2620467" y="2968349"/>
            <a:ext cx="4238625" cy="1095375"/>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pic>
        <p:nvPicPr>
          <p:cNvPr id="6" name="Picture 5"/>
          <p:cNvPicPr>
            <a:picLocks noChangeAspect="1"/>
          </p:cNvPicPr>
          <p:nvPr/>
        </p:nvPicPr>
        <p:blipFill>
          <a:blip r:embed="rId2"/>
          <a:stretch>
            <a:fillRect/>
          </a:stretch>
        </p:blipFill>
        <p:spPr>
          <a:xfrm>
            <a:off x="1917103" y="2133745"/>
            <a:ext cx="6307347" cy="2849315"/>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a:rPr>
              <a:t>hist</a:t>
            </a:r>
            <a:r>
              <a:rPr lang="en-US" dirty="0" smtClean="0">
                <a:latin typeface="Courier"/>
                <a:cs typeface="Courier New" panose="02070309020205020404" pitchFamily="49" charset="0"/>
              </a:rPr>
              <a:t>.get</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t>method</a:t>
            </a:r>
          </a:p>
          <a:p>
            <a:pPr lvl="1">
              <a:spcBef>
                <a:spcPts val="0"/>
              </a:spcBef>
            </a:pPr>
            <a:r>
              <a:rPr lang="en-US" dirty="0" smtClean="0"/>
              <a:t>Creates a dictionary element if key is missing</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pic>
        <p:nvPicPr>
          <p:cNvPr id="6" name="Picture 5"/>
          <p:cNvPicPr>
            <a:picLocks noChangeAspect="1"/>
          </p:cNvPicPr>
          <p:nvPr/>
        </p:nvPicPr>
        <p:blipFill>
          <a:blip r:embed="rId2"/>
          <a:stretch>
            <a:fillRect/>
          </a:stretch>
        </p:blipFill>
        <p:spPr>
          <a:xfrm>
            <a:off x="1393796" y="2932738"/>
            <a:ext cx="7197930" cy="2159379"/>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Comprehension</a:t>
            </a:r>
            <a:endParaRPr lang="en-US" dirty="0"/>
          </a:p>
        </p:txBody>
      </p:sp>
      <p:sp>
        <p:nvSpPr>
          <p:cNvPr id="3" name="Content Placeholder 2"/>
          <p:cNvSpPr>
            <a:spLocks noGrp="1"/>
          </p:cNvSpPr>
          <p:nvPr>
            <p:ph idx="1"/>
          </p:nvPr>
        </p:nvSpPr>
        <p:spPr/>
        <p:txBody>
          <a:bodyPr/>
          <a:lstStyle/>
          <a:p>
            <a:r>
              <a:rPr lang="en-US" dirty="0" smtClean="0"/>
              <a:t>Similar to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pic>
        <p:nvPicPr>
          <p:cNvPr id="5" name="Picture 4"/>
          <p:cNvPicPr>
            <a:picLocks noChangeAspect="1"/>
          </p:cNvPicPr>
          <p:nvPr/>
        </p:nvPicPr>
        <p:blipFill>
          <a:blip r:embed="rId2"/>
          <a:stretch>
            <a:fillRect/>
          </a:stretch>
        </p:blipFill>
        <p:spPr>
          <a:xfrm>
            <a:off x="1200372" y="2135959"/>
            <a:ext cx="7562391" cy="2897514"/>
          </a:xfrm>
          <a:prstGeom prst="rect">
            <a:avLst/>
          </a:prstGeom>
        </p:spPr>
      </p:pic>
    </p:spTree>
    <p:extLst>
      <p:ext uri="{BB962C8B-B14F-4D97-AF65-F5344CB8AC3E}">
        <p14:creationId xmlns:p14="http://schemas.microsoft.com/office/powerpoint/2010/main" val="134469087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23057"/>
            <a:ext cx="7772400" cy="4678363"/>
          </a:xfrm>
        </p:spPr>
        <p:txBody>
          <a:bodyPr/>
          <a:lstStyle/>
          <a:p>
            <a:pPr>
              <a:spcBef>
                <a:spcPts val="0"/>
              </a:spcBef>
            </a:pPr>
            <a:r>
              <a:rPr lang="en-US" dirty="0" smtClean="0"/>
              <a:t>Starter code: </a:t>
            </a:r>
            <a:r>
              <a:rPr lang="en-US" dirty="0" smtClean="0">
                <a:latin typeface="Courier"/>
              </a:rPr>
              <a:t>DictionAssgnmt.py</a:t>
            </a:r>
          </a:p>
          <a:p>
            <a:pPr>
              <a:spcBef>
                <a:spcPts val="0"/>
              </a:spcBef>
            </a:pPr>
            <a:r>
              <a:rPr lang="en-US" dirty="0" smtClean="0"/>
              <a:t>Code these tasks:</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24468286"/>
              </p:ext>
            </p:extLst>
          </p:nvPr>
        </p:nvGraphicFramePr>
        <p:xfrm>
          <a:off x="1119499" y="2179176"/>
          <a:ext cx="7716853" cy="4150298"/>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51458047"/>
                    </a:ext>
                  </a:extLst>
                </a:gridCol>
                <a:gridCol w="1786071">
                  <a:extLst>
                    <a:ext uri="{9D8B030D-6E8A-4147-A177-3AD203B41FA5}">
                      <a16:colId xmlns:a16="http://schemas.microsoft.com/office/drawing/2014/main" val="1802539838"/>
                    </a:ext>
                  </a:extLst>
                </a:gridCol>
                <a:gridCol w="4503634">
                  <a:extLst>
                    <a:ext uri="{9D8B030D-6E8A-4147-A177-3AD203B41FA5}">
                      <a16:colId xmlns:a16="http://schemas.microsoft.com/office/drawing/2014/main" val="1309210454"/>
                    </a:ext>
                  </a:extLst>
                </a:gridCol>
              </a:tblGrid>
              <a:tr h="470844">
                <a:tc>
                  <a:txBody>
                    <a:bodyPr/>
                    <a:lstStyle/>
                    <a:p>
                      <a:pPr marL="0" marR="0" algn="ctr">
                        <a:lnSpc>
                          <a:spcPct val="107000"/>
                        </a:lnSpc>
                        <a:spcBef>
                          <a:spcPts val="0"/>
                        </a:spcBef>
                        <a:spcAft>
                          <a:spcPts val="0"/>
                        </a:spcAft>
                      </a:pPr>
                      <a:r>
                        <a:rPr lang="en-US" sz="1600" dirty="0">
                          <a:effectLst/>
                        </a:rPr>
                        <a:t>Variable Name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Data Type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Task</a:t>
                      </a:r>
                      <a:endParaRPr lang="en-US" sz="1600" dirty="0">
                        <a:effectLst/>
                        <a:latin typeface="Times New Roman" panose="02020603050405020304" pitchFamily="18" charset="0"/>
                        <a:ea typeface="Calibri" panose="020F0502020204030204" pitchFamily="34" charset="0"/>
                      </a:endParaRPr>
                    </a:p>
                  </a:txBody>
                  <a:tcPr marL="28266" marR="28266" marT="0" marB="0" anchor="b"/>
                </a:tc>
                <a:extLst>
                  <a:ext uri="{0D108BD9-81ED-4DB2-BD59-A6C34878D82A}">
                    <a16:rowId xmlns:a16="http://schemas.microsoft.com/office/drawing/2014/main" val="2719867549"/>
                  </a:ext>
                </a:extLst>
              </a:tr>
              <a:tr h="227210">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Create a list of all student</a:t>
                      </a:r>
                      <a:r>
                        <a:rPr lang="en-US" sz="1600" baseline="0" dirty="0" smtClean="0">
                          <a:effectLst/>
                          <a:latin typeface="Times New Roman" panose="02020603050405020304" pitchFamily="18" charset="0"/>
                          <a:ea typeface="Calibri" panose="020F0502020204030204" pitchFamily="34" charset="0"/>
                        </a:rPr>
                        <a:t> 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560670394"/>
                  </a:ext>
                </a:extLst>
              </a:tr>
              <a:tr h="470844">
                <a:tc>
                  <a:txBody>
                    <a:bodyPr/>
                    <a:lstStyle/>
                    <a:p>
                      <a:pPr marL="0" marR="0" algn="ctr">
                        <a:lnSpc>
                          <a:spcPct val="107000"/>
                        </a:lnSpc>
                        <a:spcBef>
                          <a:spcPts val="0"/>
                        </a:spcBef>
                        <a:spcAft>
                          <a:spcPts val="0"/>
                        </a:spcAft>
                      </a:pPr>
                      <a:r>
                        <a:rPr lang="en-US" sz="1600" dirty="0">
                          <a:effectLst/>
                        </a:rPr>
                        <a:t>sophNames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list of all the first names of the students who are sophomores.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19508874"/>
                  </a:ext>
                </a:extLst>
              </a:tr>
              <a:tr h="714479">
                <a:tc>
                  <a:txBody>
                    <a:bodyPr/>
                    <a:lstStyle/>
                    <a:p>
                      <a:pPr marL="0" marR="0" algn="ctr">
                        <a:lnSpc>
                          <a:spcPct val="107000"/>
                        </a:lnSpc>
                        <a:spcBef>
                          <a:spcPts val="0"/>
                        </a:spcBef>
                        <a:spcAft>
                          <a:spcPts val="0"/>
                        </a:spcAft>
                      </a:pPr>
                      <a:r>
                        <a:rPr lang="en-US" sz="1600" dirty="0">
                          <a:effectLst/>
                        </a:rPr>
                        <a:t>dictAvgGrade</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new dictionary with the same keys as in </a:t>
                      </a:r>
                      <a:r>
                        <a:rPr lang="en-US" sz="1600" dirty="0">
                          <a:effectLst/>
                          <a:latin typeface="Courier"/>
                        </a:rPr>
                        <a:t>studentPerf</a:t>
                      </a:r>
                      <a:r>
                        <a:rPr lang="en-US" sz="1600" dirty="0">
                          <a:effectLst/>
                        </a:rPr>
                        <a:t> and values that represent the average of each student’s four test grades.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696367665"/>
                  </a:ext>
                </a:extLst>
              </a:tr>
              <a:tr h="714479">
                <a:tc>
                  <a:txBody>
                    <a:bodyPr/>
                    <a:lstStyle/>
                    <a:p>
                      <a:pPr marL="0" marR="0" algn="ctr">
                        <a:lnSpc>
                          <a:spcPct val="107000"/>
                        </a:lnSpc>
                        <a:spcBef>
                          <a:spcPts val="0"/>
                        </a:spcBef>
                        <a:spcAft>
                          <a:spcPts val="0"/>
                        </a:spcAft>
                      </a:pPr>
                      <a:r>
                        <a:rPr lang="en-US" sz="1600" dirty="0">
                          <a:effectLst/>
                        </a:rPr>
                        <a:t>dictDemClass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rPr>
                        <a:t>Create a </a:t>
                      </a:r>
                      <a:r>
                        <a:rPr lang="en-US" sz="1600" dirty="0">
                          <a:effectLst/>
                        </a:rPr>
                        <a:t>dictionary, </a:t>
                      </a:r>
                      <a:r>
                        <a:rPr lang="en-US" sz="1600" dirty="0" smtClean="0">
                          <a:effectLst/>
                        </a:rPr>
                        <a:t>in</a:t>
                      </a:r>
                      <a:r>
                        <a:rPr lang="en-US" sz="1600" baseline="0" dirty="0" smtClean="0">
                          <a:effectLst/>
                        </a:rPr>
                        <a:t> which the keys are the class,</a:t>
                      </a:r>
                      <a:r>
                        <a:rPr lang="en-US" sz="1600" dirty="0" smtClean="0">
                          <a:effectLst/>
                        </a:rPr>
                        <a:t> </a:t>
                      </a:r>
                      <a:r>
                        <a:rPr lang="en-US" sz="1600" dirty="0">
                          <a:effectLst/>
                        </a:rPr>
                        <a:t>'sophomore', 'junior', and </a:t>
                      </a:r>
                      <a:r>
                        <a:rPr lang="en-US" sz="1600" dirty="0" smtClean="0">
                          <a:effectLst/>
                        </a:rPr>
                        <a:t>'senior‘, and the values are the count</a:t>
                      </a:r>
                      <a:r>
                        <a:rPr lang="en-US" sz="1600" baseline="0" dirty="0" smtClean="0">
                          <a:effectLst/>
                        </a:rPr>
                        <a:t> of how many students fall into each class.</a:t>
                      </a:r>
                      <a:r>
                        <a:rPr lang="en-US" sz="1600" dirty="0" smtClean="0">
                          <a:effectLst/>
                        </a:rPr>
                        <a:t>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387605306"/>
                  </a:ext>
                </a:extLst>
              </a:tr>
              <a:tr h="1280160">
                <a:tc>
                  <a:txBody>
                    <a:bodyPr/>
                    <a:lstStyle/>
                    <a:p>
                      <a:pPr marL="0" marR="0" algn="ctr">
                        <a:lnSpc>
                          <a:spcPct val="107000"/>
                        </a:lnSpc>
                        <a:spcBef>
                          <a:spcPts val="0"/>
                        </a:spcBef>
                        <a:spcAft>
                          <a:spcPts val="0"/>
                        </a:spcAft>
                      </a:pPr>
                      <a:r>
                        <a:rPr lang="en-US" sz="1600" dirty="0">
                          <a:effectLst/>
                        </a:rPr>
                        <a:t>dictGradeClass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dictionary with three elements.  The keys for those elements are: 'sophomore', 'junior', and </a:t>
                      </a:r>
                      <a:r>
                        <a:rPr lang="en-US" sz="1600" dirty="0" smtClean="0">
                          <a:effectLst/>
                        </a:rPr>
                        <a:t>'senior'.  </a:t>
                      </a:r>
                      <a:r>
                        <a:rPr lang="en-US" sz="1600" dirty="0">
                          <a:effectLst/>
                        </a:rPr>
                        <a:t>The values are to be the average grade of all students in the respective 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98764425"/>
                  </a:ext>
                </a:extLst>
              </a:tr>
            </a:tbl>
          </a:graphicData>
        </a:graphic>
      </p:graphicFrame>
    </p:spTree>
    <p:extLst>
      <p:ext uri="{BB962C8B-B14F-4D97-AF65-F5344CB8AC3E}">
        <p14:creationId xmlns:p14="http://schemas.microsoft.com/office/powerpoint/2010/main" val="9924875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Input and Output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8094412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Tree>
    <p:extLst>
      <p:ext uri="{BB962C8B-B14F-4D97-AF65-F5344CB8AC3E}">
        <p14:creationId xmlns:p14="http://schemas.microsoft.com/office/powerpoint/2010/main" val="236748200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55455"/>
              </p:ext>
            </p:extLst>
          </p:nvPr>
        </p:nvGraphicFramePr>
        <p:xfrm>
          <a:off x="914400" y="2742399"/>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
        <p:nvSpPr>
          <p:cNvPr id="5" name="TextBox 4"/>
          <p:cNvSpPr txBox="1"/>
          <p:nvPr/>
        </p:nvSpPr>
        <p:spPr>
          <a:xfrm>
            <a:off x="914400" y="2059709"/>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3" name="Text Placeholder 2"/>
          <p:cNvSpPr>
            <a:spLocks noGrp="1"/>
          </p:cNvSpPr>
          <p:nvPr>
            <p:ph type="body" idx="4294967295"/>
          </p:nvPr>
        </p:nvSpPr>
        <p:spPr>
          <a:xfrm>
            <a:off x="914400" y="1364675"/>
            <a:ext cx="7772400" cy="4678363"/>
          </a:xfrm>
        </p:spPr>
        <p:txBody>
          <a:bodyPr/>
          <a:lstStyle/>
          <a:p>
            <a:r>
              <a:rPr lang="en-US" dirty="0" smtClean="0"/>
              <a:t>Accessing files</a:t>
            </a:r>
            <a:endParaRPr lang="en-US" dirty="0"/>
          </a:p>
        </p:txBody>
      </p:sp>
    </p:spTree>
    <p:extLst>
      <p:ext uri="{BB962C8B-B14F-4D97-AF65-F5344CB8AC3E}">
        <p14:creationId xmlns:p14="http://schemas.microsoft.com/office/powerpoint/2010/main" val="252248842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3287253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b="1"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Chapter 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spTree>
    <p:extLst>
      <p:ext uri="{BB962C8B-B14F-4D97-AF65-F5344CB8AC3E}">
        <p14:creationId xmlns:p14="http://schemas.microsoft.com/office/powerpoint/2010/main" val="197171368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See </a:t>
            </a:r>
            <a:r>
              <a:rPr lang="en-US" dirty="0" smtClean="0">
                <a:latin typeface="Courier"/>
              </a:rPr>
              <a:t>FileIO.ipynb</a:t>
            </a:r>
            <a:r>
              <a:rPr lang="en-US" dirty="0" smtClean="0"/>
              <a:t> for file input and file output example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428901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spTree>
    <p:extLst>
      <p:ext uri="{BB962C8B-B14F-4D97-AF65-F5344CB8AC3E}">
        <p14:creationId xmlns:p14="http://schemas.microsoft.com/office/powerpoint/2010/main" val="159993481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Get path with Windows File Explorer</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242</a:t>
            </a:fld>
            <a:endParaRPr lang="en-US" dirty="0"/>
          </a:p>
        </p:txBody>
      </p:sp>
      <p:pic>
        <p:nvPicPr>
          <p:cNvPr id="7" name="Picture 6"/>
          <p:cNvPicPr>
            <a:picLocks noChangeAspect="1"/>
          </p:cNvPicPr>
          <p:nvPr/>
        </p:nvPicPr>
        <p:blipFill>
          <a:blip r:embed="rId2"/>
          <a:stretch>
            <a:fillRect/>
          </a:stretch>
        </p:blipFill>
        <p:spPr>
          <a:xfrm>
            <a:off x="1328548" y="2802835"/>
            <a:ext cx="7503966" cy="3442390"/>
          </a:xfrm>
          <a:prstGeom prst="rect">
            <a:avLst/>
          </a:prstGeom>
        </p:spPr>
      </p:pic>
      <p:sp>
        <p:nvSpPr>
          <p:cNvPr id="8" name="Rectangle 7"/>
          <p:cNvSpPr/>
          <p:nvPr/>
        </p:nvSpPr>
        <p:spPr>
          <a:xfrm>
            <a:off x="3825380" y="5016617"/>
            <a:ext cx="411060"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73479" y="3452776"/>
            <a:ext cx="1020878"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8688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p>
          <a:p>
            <a:r>
              <a:rPr lang="en-US" dirty="0" smtClean="0"/>
              <a:t>Replace backslashes with either:</a:t>
            </a:r>
          </a:p>
          <a:p>
            <a:pPr lvl="1"/>
            <a:r>
              <a:rPr lang="en-US" dirty="0" smtClean="0"/>
              <a:t>Double backslashes (\\)</a:t>
            </a:r>
          </a:p>
          <a:p>
            <a:pPr lvl="1"/>
            <a:r>
              <a:rPr lang="en-US" dirty="0" smtClean="0"/>
              <a:t>Forward slash (/)</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243</a:t>
            </a:fld>
            <a:endParaRPr lang="en-US" dirty="0"/>
          </a:p>
        </p:txBody>
      </p:sp>
    </p:spTree>
    <p:extLst>
      <p:ext uri="{BB962C8B-B14F-4D97-AF65-F5344CB8AC3E}">
        <p14:creationId xmlns:p14="http://schemas.microsoft.com/office/powerpoint/2010/main" val="117293475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Exercises</a:t>
            </a:r>
            <a:endParaRPr lang="en-US" dirty="0"/>
          </a:p>
        </p:txBody>
      </p:sp>
      <p:sp>
        <p:nvSpPr>
          <p:cNvPr id="3" name="Content Placeholder 2"/>
          <p:cNvSpPr>
            <a:spLocks noGrp="1"/>
          </p:cNvSpPr>
          <p:nvPr>
            <p:ph idx="1"/>
          </p:nvPr>
        </p:nvSpPr>
        <p:spPr>
          <a:xfrm>
            <a:off x="914399" y="1219200"/>
            <a:ext cx="8009467" cy="4906963"/>
          </a:xfrm>
        </p:spPr>
        <p:txBody>
          <a:bodyPr/>
          <a:lstStyle/>
          <a:p>
            <a:r>
              <a:rPr lang="en-US" dirty="0" smtClean="0"/>
              <a:t>Input the data from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p>
          <a:p>
            <a:pPr lvl="1"/>
            <a:r>
              <a:rPr lang="en-US" dirty="0" smtClean="0"/>
              <a:t>Take a look at the data first</a:t>
            </a:r>
          </a:p>
          <a:p>
            <a:pPr lvl="1"/>
            <a:r>
              <a:rPr lang="en-US" dirty="0" smtClean="0"/>
              <a:t>Put all the data in each line in its own tuple</a:t>
            </a:r>
          </a:p>
          <a:p>
            <a:pPr lvl="1"/>
            <a:r>
              <a:rPr lang="en-US" dirty="0" smtClean="0"/>
              <a:t>Create a list that contains all of the tuples</a:t>
            </a:r>
          </a:p>
          <a:p>
            <a:pPr lvl="1"/>
            <a:r>
              <a:rPr lang="en-US" dirty="0" smtClean="0"/>
              <a:t>Print </a:t>
            </a:r>
            <a:r>
              <a:rPr lang="en-US" dirty="0"/>
              <a:t>out </a:t>
            </a:r>
            <a:r>
              <a:rPr lang="en-US" dirty="0" smtClean="0"/>
              <a:t>the list of tuples</a:t>
            </a:r>
          </a:p>
          <a:p>
            <a:r>
              <a:rPr lang="en-US" dirty="0" smtClean="0"/>
              <a:t>Write a file, named </a:t>
            </a:r>
            <a:r>
              <a:rPr lang="en-US" dirty="0" smtClean="0">
                <a:latin typeface="Courier"/>
              </a:rPr>
              <a:t>odds.txt</a:t>
            </a:r>
            <a:r>
              <a:rPr lang="en-US" dirty="0" smtClean="0"/>
              <a:t>, that contains all the odd integers less than 20</a:t>
            </a:r>
            <a:endParaRPr lang="en-US" dirty="0"/>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366105233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dirty="0" smtClean="0">
                <a:latin typeface="Courier"/>
              </a:rPr>
              <a:t>numpy</a:t>
            </a:r>
            <a:r>
              <a:rPr lang="en-US" dirty="0" smtClean="0"/>
              <a:t>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a:xfrm>
            <a:off x="914400" y="1283516"/>
            <a:ext cx="7772400" cy="4842647"/>
          </a:xfrm>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endParaRPr lang="en-US" dirty="0" smtClean="0"/>
          </a:p>
          <a:p>
            <a:r>
              <a:rPr lang="en-US" dirty="0" smtClean="0"/>
              <a:t>Top Five Python Data Science packages </a:t>
            </a:r>
          </a:p>
          <a:p>
            <a:pPr lvl="1"/>
            <a:r>
              <a:rPr lang="en-US" dirty="0"/>
              <a:t> </a:t>
            </a:r>
            <a:r>
              <a:rPr lang="en-US" b="1" dirty="0"/>
              <a:t>numpy</a:t>
            </a:r>
          </a:p>
          <a:p>
            <a:pPr lvl="1"/>
            <a:r>
              <a:rPr lang="en-US" dirty="0"/>
              <a:t> scipy</a:t>
            </a:r>
          </a:p>
          <a:p>
            <a:pPr lvl="1"/>
            <a:r>
              <a:rPr lang="en-US" dirty="0"/>
              <a:t> </a:t>
            </a:r>
            <a:r>
              <a:rPr lang="en-US" b="1" dirty="0"/>
              <a:t>pandas</a:t>
            </a:r>
          </a:p>
          <a:p>
            <a:pPr lvl="1"/>
            <a:r>
              <a:rPr lang="en-US" dirty="0"/>
              <a:t> </a:t>
            </a:r>
            <a:r>
              <a:rPr lang="en-US" b="1" dirty="0"/>
              <a:t>IPython (Jupyter)</a:t>
            </a:r>
          </a:p>
          <a:p>
            <a:pPr lvl="1"/>
            <a:r>
              <a:rPr lang="en-US" dirty="0"/>
              <a:t> </a:t>
            </a:r>
            <a:r>
              <a:rPr lang="en-US" b="1" dirty="0" smtClean="0"/>
              <a:t>matplotlib</a:t>
            </a:r>
            <a:endParaRPr lang="en-US" b="1"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246</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The </a:t>
            </a:r>
            <a:r>
              <a:rPr lang="en-US" sz="3600" dirty="0" smtClean="0">
                <a:latin typeface="Courier New" panose="02070309020205020404" pitchFamily="49" charset="0"/>
                <a:cs typeface="Courier New" panose="02070309020205020404" pitchFamily="49" charset="0"/>
              </a:rPr>
              <a:t>numpy</a:t>
            </a:r>
            <a:r>
              <a:rPr lang="en-US" sz="3600" dirty="0" smtClean="0">
                <a:cs typeface="Courier New" panose="02070309020205020404" pitchFamily="49" charset="0"/>
              </a:rPr>
              <a:t> package is vast</a:t>
            </a:r>
            <a:endParaRPr lang="en-US" sz="3600" dirty="0" smtClean="0">
              <a:latin typeface="Courier New" panose="02070309020205020404" pitchFamily="49" charset="0"/>
              <a:cs typeface="Courier New" panose="02070309020205020404" pitchFamily="49" charset="0"/>
            </a:endParaRPr>
          </a:p>
          <a:p>
            <a:pPr lvl="1"/>
            <a:r>
              <a:rPr lang="en-US" sz="3200" dirty="0" smtClean="0"/>
              <a:t>This is just an introduction </a:t>
            </a:r>
          </a:p>
          <a:p>
            <a:r>
              <a:rPr lang="en-US" sz="3600" dirty="0">
                <a:latin typeface="Courier New" panose="02070309020205020404" pitchFamily="49" charset="0"/>
                <a:cs typeface="Courier New" panose="02070309020205020404" pitchFamily="49" charset="0"/>
              </a:rPr>
              <a:t>numpy</a:t>
            </a:r>
            <a:r>
              <a:rPr lang="en-US" sz="3600" dirty="0" smtClean="0"/>
              <a:t> benefits include increased computation speed</a:t>
            </a:r>
          </a:p>
          <a:p>
            <a:r>
              <a:rPr lang="en-US" sz="3600" dirty="0" smtClean="0"/>
              <a:t>Reference </a:t>
            </a:r>
            <a:r>
              <a:rPr lang="en-US" sz="3600" dirty="0"/>
              <a:t>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We’ll use Jupyter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a:t>
            </a:r>
            <a:r>
              <a:rPr lang="en-US" dirty="0" smtClean="0"/>
              <a:t>typical</a:t>
            </a:r>
          </a:p>
          <a:p>
            <a:pPr>
              <a:spcBef>
                <a:spcPts val="0"/>
              </a:spcBef>
            </a:pPr>
            <a:r>
              <a:rPr lang="en-US" dirty="0" smtClean="0">
                <a:cs typeface="Courier New" panose="02070309020205020404" pitchFamily="49" charset="0"/>
              </a:rPr>
              <a:t>The basic </a:t>
            </a:r>
            <a:r>
              <a:rPr lang="en-US" dirty="0">
                <a:latin typeface="Courier New" panose="02070309020205020404" pitchFamily="49" charset="0"/>
                <a:cs typeface="Courier New" panose="02070309020205020404" pitchFamily="49" charset="0"/>
              </a:rPr>
              <a:t>numpy</a:t>
            </a:r>
            <a:r>
              <a:rPr lang="en-US" dirty="0" smtClean="0">
                <a:cs typeface="Courier New" panose="02070309020205020404" pitchFamily="49" charset="0"/>
              </a:rPr>
              <a:t> data type is an </a:t>
            </a:r>
            <a:r>
              <a:rPr lang="en-US" dirty="0" smtClean="0">
                <a:latin typeface="Courier New" panose="02070309020205020404" pitchFamily="49" charset="0"/>
                <a:cs typeface="Courier New" panose="02070309020205020404" pitchFamily="49" charset="0"/>
              </a:rPr>
              <a:t>ndarray</a:t>
            </a:r>
          </a:p>
          <a:p>
            <a:pPr lvl="1"/>
            <a:r>
              <a:rPr lang="en-US" dirty="0" smtClean="0">
                <a:latin typeface="Courier"/>
              </a:rPr>
              <a:t>x = np.array([3,2,1])</a:t>
            </a:r>
          </a:p>
          <a:p>
            <a:pPr lvl="1">
              <a:spcBef>
                <a:spcPts val="0"/>
              </a:spcBef>
            </a:pPr>
            <a:r>
              <a:rPr lang="en-US" dirty="0" smtClean="0">
                <a:cs typeface="Courier New" panose="02070309020205020404" pitchFamily="49" charset="0"/>
              </a:rPr>
              <a:t>Like a list, but must contain data of only one type</a:t>
            </a:r>
            <a:endParaRPr lang="en-US" dirty="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latin typeface="Courier"/>
              </a:rPr>
              <a:t>x.sort()</a:t>
            </a:r>
          </a:p>
          <a:p>
            <a:pPr lvl="1"/>
            <a:r>
              <a:rPr lang="en-US" dirty="0" smtClean="0"/>
              <a:t>In-place sort</a:t>
            </a:r>
          </a:p>
          <a:p>
            <a:pPr lvl="1"/>
            <a:r>
              <a:rPr lang="en-US" dirty="0" smtClean="0"/>
              <a:t>In general, faster than the built-in Python method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149292"/>
            <a:ext cx="7772400" cy="5495585"/>
          </a:xfrm>
        </p:spPr>
        <p:txBody>
          <a:bodyPr/>
          <a:lstStyle/>
          <a:p>
            <a:pPr>
              <a:spcBef>
                <a:spcPts val="0"/>
              </a:spcBef>
            </a:pPr>
            <a:r>
              <a:rPr lang="en-US" dirty="0" smtClean="0"/>
              <a:t>Create a new Jupyter notebook</a:t>
            </a:r>
          </a:p>
          <a:p>
            <a:pPr lvl="1">
              <a:spcBef>
                <a:spcPts val="0"/>
              </a:spcBef>
            </a:pPr>
            <a:r>
              <a:rPr lang="en-US" dirty="0" smtClean="0"/>
              <a:t>Name it: </a:t>
            </a:r>
            <a:r>
              <a:rPr lang="en-US" dirty="0" smtClean="0">
                <a:latin typeface="Courier"/>
              </a:rPr>
              <a:t>FirstProgram</a:t>
            </a:r>
          </a:p>
          <a:p>
            <a:pPr>
              <a:spcBef>
                <a:spcPts val="0"/>
              </a:spcBef>
            </a:pPr>
            <a:r>
              <a:rPr lang="en-US" dirty="0" smtClean="0"/>
              <a:t>Type these statements into a Jupyter cell and simultaneously click </a:t>
            </a:r>
            <a:r>
              <a:rPr lang="en-US" dirty="0" smtClean="0">
                <a:latin typeface="Courier" pitchFamily="49" charset="0"/>
              </a:rPr>
              <a:t>Shift+Enter</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lvl="1">
              <a:spcBef>
                <a:spcPts val="0"/>
              </a:spcBef>
            </a:pPr>
            <a:r>
              <a:rPr lang="en-US" dirty="0" smtClean="0">
                <a:latin typeface="Courier New" panose="02070309020205020404" pitchFamily="49" charset="0"/>
                <a:cs typeface="Courier New" panose="02070309020205020404" pitchFamily="49" charset="0"/>
              </a:rPr>
              <a:t>print(y)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Some of </a:t>
            </a:r>
            <a:r>
              <a:rPr lang="en-US" dirty="0">
                <a:latin typeface="Courier"/>
              </a:rPr>
              <a:t>numpy</a:t>
            </a:r>
            <a:r>
              <a:rPr lang="en-US" dirty="0" smtClean="0"/>
              <a:t>’s linear algebra capability is in a sub-package of </a:t>
            </a:r>
            <a:r>
              <a:rPr lang="en-US" dirty="0" smtClean="0">
                <a:latin typeface="Courier"/>
              </a:rPr>
              <a:t>numpy</a:t>
            </a:r>
            <a:r>
              <a:rPr lang="en-US" dirty="0" smtClean="0"/>
              <a:t> called </a:t>
            </a:r>
            <a:r>
              <a:rPr lang="en-US" dirty="0" smtClean="0">
                <a:latin typeface="Courier"/>
              </a:rPr>
              <a:t>linalg</a:t>
            </a:r>
          </a:p>
          <a:p>
            <a:r>
              <a:rPr lang="en-US" dirty="0" smtClean="0"/>
              <a:t>2 ways to compute the inverse of a matrix:</a:t>
            </a:r>
          </a:p>
          <a:p>
            <a:pPr lvl="1"/>
            <a:r>
              <a:rPr lang="en-US" dirty="0" smtClean="0">
                <a:latin typeface="Courier"/>
              </a:rPr>
              <a:t>import numpy as np</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latin typeface="Courier"/>
              </a:rPr>
              <a:t>from numpy import linalg</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r>
              <a:rPr lang="en-US" dirty="0" smtClean="0"/>
              <a:t>Solve systems of linear equations</a:t>
            </a:r>
          </a:p>
          <a:p>
            <a:pPr lvl="1"/>
            <a:r>
              <a:rPr lang="en-US" dirty="0" smtClean="0"/>
              <a:t>Solve </a:t>
            </a:r>
            <a:r>
              <a:rPr lang="en-US" dirty="0" smtClean="0">
                <a:latin typeface="Courier"/>
              </a:rPr>
              <a:t>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255</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259</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468073"/>
            <a:ext cx="7772400" cy="4505684"/>
          </a:xfrm>
        </p:spPr>
        <p:txBody>
          <a:bodyPr/>
          <a:lstStyle/>
          <a:p>
            <a:pPr>
              <a:spcBef>
                <a:spcPts val="0"/>
              </a:spcBef>
            </a:pPr>
            <a:r>
              <a:rPr lang="en-US" dirty="0">
                <a:latin typeface="Courier New" panose="02070309020205020404" pitchFamily="49" charset="0"/>
                <a:cs typeface="Courier New" panose="02070309020205020404" pitchFamily="49" charset="0"/>
              </a:rPr>
              <a:t>x</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y</a:t>
            </a:r>
            <a:r>
              <a:rPr lang="en-US" dirty="0">
                <a:cs typeface="Courier New" panose="02070309020205020404" pitchFamily="49" charset="0"/>
              </a:rPr>
              <a:t> </a:t>
            </a:r>
            <a:r>
              <a:rPr lang="en-US" dirty="0" smtClean="0">
                <a:cs typeface="Courier New" panose="02070309020205020404" pitchFamily="49" charset="0"/>
              </a:rPr>
              <a:t>in these statements are called variables:</a:t>
            </a:r>
            <a:endParaRPr lang="en-US" dirty="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cs typeface="Courier New" panose="02070309020205020404" pitchFamily="49" charset="0"/>
              </a:rPr>
              <a:t>Think of a variable as a container</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
        <p:nvSpPr>
          <p:cNvPr id="5" name="Oval 4"/>
          <p:cNvSpPr/>
          <p:nvPr/>
        </p:nvSpPr>
        <p:spPr>
          <a:xfrm>
            <a:off x="251669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67080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2021747" y="2474037"/>
            <a:ext cx="520117" cy="126550"/>
          </a:xfrm>
          <a:custGeom>
            <a:avLst/>
            <a:gdLst>
              <a:gd name="connsiteX0" fmla="*/ 520117 w 520117"/>
              <a:gd name="connsiteY0" fmla="*/ 126550 h 126550"/>
              <a:gd name="connsiteX1" fmla="*/ 251670 w 520117"/>
              <a:gd name="connsiteY1" fmla="*/ 715 h 126550"/>
              <a:gd name="connsiteX2" fmla="*/ 0 w 520117"/>
              <a:gd name="connsiteY2" fmla="*/ 84605 h 126550"/>
            </a:gdLst>
            <a:ahLst/>
            <a:cxnLst>
              <a:cxn ang="0">
                <a:pos x="connsiteX0" y="connsiteY0"/>
              </a:cxn>
              <a:cxn ang="0">
                <a:pos x="connsiteX1" y="connsiteY1"/>
              </a:cxn>
              <a:cxn ang="0">
                <a:pos x="connsiteX2" y="connsiteY2"/>
              </a:cxn>
            </a:cxnLst>
            <a:rect l="l" t="t" r="r" b="b"/>
            <a:pathLst>
              <a:path w="520117" h="126550">
                <a:moveTo>
                  <a:pt x="520117" y="126550"/>
                </a:moveTo>
                <a:cubicBezTo>
                  <a:pt x="429236" y="67128"/>
                  <a:pt x="338356" y="7706"/>
                  <a:pt x="251670" y="715"/>
                </a:cubicBezTo>
                <a:cubicBezTo>
                  <a:pt x="164984" y="-6276"/>
                  <a:pt x="82492" y="39164"/>
                  <a:pt x="0" y="8460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1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a:t>
            </a:r>
            <a:r>
              <a:rPr lang="en-US" dirty="0" smtClean="0">
                <a:latin typeface="Courier"/>
              </a:rPr>
              <a:t>pandas</a:t>
            </a:r>
            <a:r>
              <a:rPr lang="en-US" dirty="0" smtClean="0"/>
              <a:t>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rPr>
              <a:t>pandas</a:t>
            </a:r>
            <a:r>
              <a:rPr lang="en-US" dirty="0" smtClean="0"/>
              <a:t>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The pandas package is vast</a:t>
            </a:r>
          </a:p>
          <a:p>
            <a:pPr lvl="1">
              <a:spcBef>
                <a:spcPts val="0"/>
              </a:spcBef>
            </a:pPr>
            <a:r>
              <a:rPr lang="en-US" dirty="0" smtClean="0"/>
              <a:t>This is just an introduction</a:t>
            </a:r>
          </a:p>
          <a:p>
            <a:pPr>
              <a:spcBef>
                <a:spcPts val="0"/>
              </a:spcBef>
            </a:pPr>
            <a:r>
              <a:rPr lang="en-US" dirty="0" smtClean="0"/>
              <a:t>To learn more:</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rPr>
              <a:t>pandas</a:t>
            </a:r>
            <a:r>
              <a:rPr lang="en-US" dirty="0"/>
              <a:t> Package</a:t>
            </a:r>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a:t>Data manipulation and analysis</a:t>
            </a:r>
          </a:p>
          <a:p>
            <a:pPr lvl="1">
              <a:spcBef>
                <a:spcPts val="0"/>
              </a:spcBef>
            </a:pPr>
            <a:r>
              <a:rPr lang="en-US" dirty="0" smtClean="0"/>
              <a:t>1</a:t>
            </a:r>
            <a:r>
              <a:rPr lang="en-US" dirty="0"/>
              <a:t>, 2 and 3-dimensional data structures</a:t>
            </a:r>
          </a:p>
          <a:p>
            <a:pPr lvl="2">
              <a:spcBef>
                <a:spcPts val="0"/>
              </a:spcBef>
            </a:pPr>
            <a:r>
              <a:rPr lang="en-US" b="1" dirty="0" smtClean="0"/>
              <a:t>Series</a:t>
            </a:r>
            <a:r>
              <a:rPr lang="en-US" dirty="0"/>
              <a:t>, </a:t>
            </a:r>
            <a:r>
              <a:rPr lang="en-US" b="1" dirty="0"/>
              <a:t>DataFrame</a:t>
            </a:r>
            <a:r>
              <a:rPr lang="en-US" dirty="0"/>
              <a:t>, &amp; Panels</a:t>
            </a:r>
          </a:p>
          <a:p>
            <a:pPr lvl="1">
              <a:spcBef>
                <a:spcPts val="0"/>
              </a:spcBef>
            </a:pPr>
            <a:r>
              <a:rPr lang="en-US" b="1" dirty="0" smtClean="0"/>
              <a:t>File </a:t>
            </a:r>
            <a:r>
              <a:rPr lang="en-US" b="1" dirty="0"/>
              <a:t>Input/Output</a:t>
            </a:r>
          </a:p>
          <a:p>
            <a:pPr lvl="1">
              <a:spcBef>
                <a:spcPts val="0"/>
              </a:spcBef>
            </a:pPr>
            <a:r>
              <a:rPr lang="en-US" dirty="0" smtClean="0"/>
              <a:t>Data </a:t>
            </a:r>
            <a:r>
              <a:rPr lang="en-US" dirty="0"/>
              <a:t>wrangling</a:t>
            </a:r>
          </a:p>
          <a:p>
            <a:pPr lvl="2">
              <a:spcBef>
                <a:spcPts val="0"/>
              </a:spcBef>
            </a:pPr>
            <a:r>
              <a:rPr lang="en-US" b="1" dirty="0" smtClean="0"/>
              <a:t>Creating </a:t>
            </a:r>
            <a:r>
              <a:rPr lang="en-US" b="1" dirty="0"/>
              <a:t>new columns of data</a:t>
            </a:r>
          </a:p>
          <a:p>
            <a:pPr lvl="2">
              <a:spcBef>
                <a:spcPts val="0"/>
              </a:spcBef>
            </a:pPr>
            <a:r>
              <a:rPr lang="en-US" b="1" dirty="0" smtClean="0"/>
              <a:t>Converting data </a:t>
            </a:r>
            <a:r>
              <a:rPr lang="en-US" b="1" dirty="0"/>
              <a:t>types</a:t>
            </a:r>
          </a:p>
          <a:p>
            <a:pPr lvl="2">
              <a:spcBef>
                <a:spcPts val="0"/>
              </a:spcBef>
            </a:pPr>
            <a:r>
              <a:rPr lang="en-US" b="1" dirty="0" smtClean="0"/>
              <a:t>Handling null fields</a:t>
            </a:r>
          </a:p>
          <a:p>
            <a:pPr lvl="2">
              <a:spcBef>
                <a:spcPts val="0"/>
              </a:spcBef>
            </a:pPr>
            <a:r>
              <a:rPr lang="en-US" b="1" dirty="0" smtClean="0"/>
              <a:t>Feature engineering</a:t>
            </a:r>
            <a:r>
              <a:rPr lang="en-US" dirty="0" smtClean="0"/>
              <a:t>, Filter </a:t>
            </a:r>
            <a:r>
              <a:rPr lang="en-US" dirty="0"/>
              <a:t>&amp; </a:t>
            </a:r>
            <a:r>
              <a:rPr lang="en-US" dirty="0" smtClean="0"/>
              <a:t>query, Database </a:t>
            </a:r>
            <a:r>
              <a:rPr lang="en-US" dirty="0"/>
              <a:t>joins</a:t>
            </a:r>
          </a:p>
          <a:p>
            <a:pPr lvl="1">
              <a:spcBef>
                <a:spcPts val="0"/>
              </a:spcBef>
            </a:pPr>
            <a:r>
              <a:rPr lang="en-US" dirty="0" smtClean="0"/>
              <a:t>Analysis</a:t>
            </a:r>
            <a:endParaRPr lang="en-US" dirty="0"/>
          </a:p>
          <a:p>
            <a:pPr lvl="2">
              <a:spcBef>
                <a:spcPts val="0"/>
              </a:spcBef>
            </a:pPr>
            <a:r>
              <a:rPr lang="en-US" b="1" dirty="0"/>
              <a:t>Histograms, descriptive statistics, math functions, sorting </a:t>
            </a:r>
          </a:p>
          <a:p>
            <a:pPr lvl="1">
              <a:spcBef>
                <a:spcPts val="0"/>
              </a:spcBef>
            </a:pPr>
            <a:r>
              <a:rPr lang="en-US" dirty="0"/>
              <a:t> </a:t>
            </a:r>
            <a:r>
              <a:rPr lang="en-US" b="1" dirty="0"/>
              <a:t>Visualization</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322305508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smtClean="0">
                <a:latin typeface="Courier New" panose="02070309020205020404" pitchFamily="49" charset="0"/>
                <a:cs typeface="Courier New" panose="02070309020205020404" pitchFamily="49" charset="0"/>
              </a:rPr>
              <a:t>pandas</a:t>
            </a:r>
          </a:p>
          <a:p>
            <a:pPr lvl="1"/>
            <a:r>
              <a:rPr lang="en-US" dirty="0" smtClean="0">
                <a:latin typeface="Courier New" panose="02070309020205020404" pitchFamily="49" charset="0"/>
                <a:cs typeface="Courier New" panose="02070309020205020404" pitchFamily="49" charset="0"/>
              </a:rPr>
              <a:t>pandasIntroduction.ipynb</a:t>
            </a:r>
          </a:p>
          <a:p>
            <a:pPr lvl="1"/>
            <a:r>
              <a:rPr lang="en-US" dirty="0" smtClean="0">
                <a:latin typeface="Courier"/>
              </a:rPr>
              <a:t>pandasDataFrames.ipynb</a:t>
            </a:r>
          </a:p>
          <a:p>
            <a:pPr lvl="1"/>
            <a:r>
              <a:rPr lang="en-US" dirty="0" smtClean="0">
                <a:latin typeface="Courier"/>
              </a:rPr>
              <a:t>irisPandasStart.py</a:t>
            </a:r>
            <a:endParaRPr lang="en-US" dirty="0">
              <a:latin typeface="Courier"/>
            </a:endParaRPr>
          </a:p>
          <a:p>
            <a:pPr lvl="1"/>
            <a:r>
              <a:rPr lang="en-US" dirty="0" smtClean="0">
                <a:latin typeface="Courier"/>
              </a:rPr>
              <a:t>irisPandas.py</a:t>
            </a:r>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Series with categorical data:</a:t>
            </a:r>
          </a:p>
          <a:p>
            <a:pPr lvl="1">
              <a:spcBef>
                <a:spcPts val="0"/>
              </a:spcBef>
            </a:pPr>
            <a:r>
              <a:rPr lang="en-US" dirty="0" smtClean="0">
                <a:latin typeface="Courier"/>
              </a:rPr>
              <a:t>ic </a:t>
            </a:r>
            <a:r>
              <a:rPr lang="en-US" dirty="0">
                <a:latin typeface="Courier"/>
              </a:rPr>
              <a:t>= ['chocolate', </a:t>
            </a:r>
            <a:r>
              <a:rPr lang="en-US" dirty="0" smtClean="0">
                <a:latin typeface="Courier"/>
              </a:rPr>
              <a:t>…, </a:t>
            </a:r>
            <a:r>
              <a:rPr lang="en-US" dirty="0">
                <a:latin typeface="Courier"/>
              </a:rPr>
              <a:t>'vanilla</a:t>
            </a:r>
            <a:r>
              <a:rPr lang="en-US" dirty="0" smtClean="0">
                <a:latin typeface="Courier"/>
              </a:rPr>
              <a:t>']</a:t>
            </a:r>
          </a:p>
          <a:p>
            <a:pPr lvl="1">
              <a:spcBef>
                <a:spcPts val="0"/>
              </a:spcBef>
            </a:pPr>
            <a:r>
              <a:rPr lang="en-US" dirty="0" smtClean="0">
                <a:latin typeface="Courier"/>
              </a:rPr>
              <a:t>ic = pd.Series(ic_list)</a:t>
            </a:r>
          </a:p>
          <a:p>
            <a:pPr lvl="1">
              <a:spcBef>
                <a:spcPts val="0"/>
              </a:spcBef>
            </a:pPr>
            <a:r>
              <a:rPr lang="en-US" dirty="0" smtClean="0">
                <a:latin typeface="Courier"/>
              </a:rPr>
              <a:t>ic</a:t>
            </a: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a:t>
            </a:r>
          </a:p>
          <a:p>
            <a:pPr lvl="1">
              <a:spcBef>
                <a:spcPts val="0"/>
              </a:spcBef>
            </a:pPr>
            <a:r>
              <a:rPr lang="en-US" dirty="0" smtClean="0">
                <a:latin typeface="Courier"/>
              </a:rPr>
              <a:t>ic.value_counts()</a:t>
            </a:r>
          </a:p>
          <a:p>
            <a:pPr lvl="1">
              <a:spcBef>
                <a:spcPts val="0"/>
              </a:spcBef>
            </a:pPr>
            <a:r>
              <a:rPr lang="en-US" dirty="0">
                <a:latin typeface="Courier"/>
              </a:rPr>
              <a:t>x</a:t>
            </a:r>
            <a:r>
              <a:rPr lang="en-US" dirty="0" smtClean="0">
                <a:latin typeface="Courier"/>
              </a:rPr>
              <a:t> = ic.values</a:t>
            </a:r>
          </a:p>
          <a:p>
            <a:pPr lvl="1">
              <a:spcBef>
                <a:spcPts val="0"/>
              </a:spcBef>
            </a:pPr>
            <a:r>
              <a:rPr lang="en-US" dirty="0" smtClean="0">
                <a:latin typeface="Courier"/>
              </a:rPr>
              <a:t>type(x)</a:t>
            </a:r>
          </a:p>
          <a:p>
            <a:pPr lvl="1">
              <a:spcBef>
                <a:spcPts val="0"/>
              </a:spcBef>
            </a:pPr>
            <a:r>
              <a:rPr lang="en-US" dirty="0" smtClean="0">
                <a:latin typeface="Courier"/>
              </a:rPr>
              <a:t>ic.index</a:t>
            </a:r>
          </a:p>
          <a:p>
            <a:pPr lvl="1">
              <a:spcBef>
                <a:spcPts val="0"/>
              </a:spcBef>
            </a:pPr>
            <a:r>
              <a:rPr lang="en-US" dirty="0" smtClean="0">
                <a:latin typeface="Courier"/>
              </a:rPr>
              <a:t>ic.head(n=5)</a:t>
            </a:r>
          </a:p>
          <a:p>
            <a:pPr lvl="1">
              <a:spcBef>
                <a:spcPts val="0"/>
              </a:spcBef>
            </a:pPr>
            <a:r>
              <a:rPr lang="en-US" dirty="0" smtClean="0">
                <a:latin typeface="Courier"/>
              </a:rPr>
              <a:t>ic.tail(n=3)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 with numerical data</a:t>
            </a:r>
          </a:p>
          <a:p>
            <a:pPr lvl="1">
              <a:spcBef>
                <a:spcPts val="0"/>
              </a:spcBef>
            </a:pPr>
            <a:r>
              <a:rPr lang="en-US" dirty="0">
                <a:latin typeface="Courier"/>
              </a:rPr>
              <a:t>temp = [65.5, 37.8, </a:t>
            </a:r>
            <a:r>
              <a:rPr lang="en-US" dirty="0" smtClean="0">
                <a:latin typeface="Courier"/>
              </a:rPr>
              <a:t>… </a:t>
            </a:r>
            <a:r>
              <a:rPr lang="en-US" dirty="0">
                <a:latin typeface="Courier"/>
              </a:rPr>
              <a:t>69.7</a:t>
            </a:r>
            <a:r>
              <a:rPr lang="en-US" dirty="0" smtClean="0">
                <a:latin typeface="Courier"/>
              </a:rPr>
              <a:t>]</a:t>
            </a:r>
          </a:p>
          <a:p>
            <a:pPr lvl="1">
              <a:spcBef>
                <a:spcPts val="0"/>
              </a:spcBef>
            </a:pPr>
            <a:r>
              <a:rPr lang="en-US" dirty="0">
                <a:latin typeface="Courier"/>
              </a:rPr>
              <a:t>temp = pd.Series(temp</a:t>
            </a:r>
            <a:r>
              <a:rPr lang="en-US" dirty="0" smtClean="0">
                <a:latin typeface="Courier"/>
              </a:rPr>
              <a:t>)</a:t>
            </a:r>
          </a:p>
          <a:p>
            <a:pPr lvl="1">
              <a:spcBef>
                <a:spcPts val="0"/>
              </a:spcBef>
            </a:pPr>
            <a:r>
              <a:rPr lang="en-US" dirty="0" smtClean="0">
                <a:latin typeface="Courier"/>
              </a:rPr>
              <a:t>temp</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type(temp)</a:t>
            </a:r>
          </a:p>
          <a:p>
            <a:pPr lvl="1">
              <a:spcBef>
                <a:spcPts val="0"/>
              </a:spcBef>
            </a:pPr>
            <a:r>
              <a:rPr lang="en-US" dirty="0" smtClean="0">
                <a:latin typeface="Courier"/>
              </a:rPr>
              <a:t>temp.loc[1]</a:t>
            </a:r>
          </a:p>
          <a:p>
            <a:pPr lvl="2">
              <a:spcBef>
                <a:spcPts val="0"/>
              </a:spcBef>
            </a:pPr>
            <a:r>
              <a:rPr lang="en-US" dirty="0" smtClean="0"/>
              <a:t>Get element with the index 1</a:t>
            </a:r>
          </a:p>
          <a:p>
            <a:pPr lvl="2">
              <a:spcBef>
                <a:spcPts val="0"/>
              </a:spcBef>
            </a:pPr>
            <a:r>
              <a:rPr lang="en-US" dirty="0" smtClean="0">
                <a:latin typeface="Courier"/>
              </a:rPr>
              <a:t>Series</a:t>
            </a:r>
            <a:r>
              <a:rPr lang="en-US" dirty="0" smtClean="0"/>
              <a:t> have integer indexes by default</a:t>
            </a:r>
          </a:p>
          <a:p>
            <a:pPr lvl="1">
              <a:spcBef>
                <a:spcPts val="0"/>
              </a:spcBef>
            </a:pPr>
            <a:r>
              <a:rPr lang="en-US" dirty="0" smtClean="0">
                <a:latin typeface="Courier"/>
              </a:rPr>
              <a:t>temp.iloc[1]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a:latin typeface="Courier"/>
              </a:rPr>
              <a:t>temp.sum</a:t>
            </a:r>
            <a:r>
              <a:rPr lang="en-US" dirty="0" smtClean="0">
                <a:latin typeface="Courier"/>
              </a:rPr>
              <a:t>()</a:t>
            </a:r>
          </a:p>
          <a:p>
            <a:pPr lvl="1">
              <a:spcBef>
                <a:spcPts val="0"/>
              </a:spcBef>
            </a:pPr>
            <a:r>
              <a:rPr lang="en-US" dirty="0">
                <a:latin typeface="Courier"/>
              </a:rPr>
              <a:t>temp.mean</a:t>
            </a:r>
            <a:r>
              <a:rPr lang="en-US" dirty="0" smtClean="0">
                <a:latin typeface="Courier"/>
              </a:rPr>
              <a:t>()</a:t>
            </a:r>
          </a:p>
          <a:p>
            <a:pPr lvl="1">
              <a:spcBef>
                <a:spcPts val="0"/>
              </a:spcBef>
            </a:pPr>
            <a:r>
              <a:rPr lang="en-US" dirty="0">
                <a:latin typeface="Courier"/>
              </a:rPr>
              <a:t>temp.median</a:t>
            </a:r>
            <a:r>
              <a:rPr lang="en-US" dirty="0" smtClean="0">
                <a:latin typeface="Courier"/>
              </a:rPr>
              <a:t>()</a:t>
            </a:r>
          </a:p>
          <a:p>
            <a:pPr lvl="1">
              <a:spcBef>
                <a:spcPts val="0"/>
              </a:spcBef>
            </a:pPr>
            <a:r>
              <a:rPr lang="en-US" dirty="0">
                <a:latin typeface="Courier"/>
              </a:rPr>
              <a:t>temp.product</a:t>
            </a:r>
            <a:r>
              <a:rPr lang="en-US" dirty="0" smtClean="0">
                <a:latin typeface="Courier"/>
              </a:rPr>
              <a:t>()</a:t>
            </a:r>
          </a:p>
          <a:p>
            <a:pPr lvl="1">
              <a:spcBef>
                <a:spcPts val="0"/>
              </a:spcBef>
            </a:pPr>
            <a:r>
              <a:rPr lang="en-US" dirty="0">
                <a:latin typeface="Courier"/>
              </a:rPr>
              <a:t>temp.describe</a:t>
            </a:r>
            <a:r>
              <a:rPr lang="en-US" dirty="0" smtClean="0">
                <a:latin typeface="Courier"/>
              </a:rPr>
              <a:t>()</a:t>
            </a:r>
          </a:p>
          <a:p>
            <a:pPr lvl="1">
              <a:spcBef>
                <a:spcPts val="0"/>
              </a:spcBef>
            </a:pPr>
            <a:r>
              <a:rPr lang="en-US" dirty="0" smtClean="0"/>
              <a:t>Type </a:t>
            </a:r>
            <a:r>
              <a:rPr lang="en-US" dirty="0">
                <a:latin typeface="Courier"/>
              </a:rPr>
              <a:t>temp</a:t>
            </a:r>
            <a:r>
              <a:rPr lang="en-US" dirty="0" smtClean="0">
                <a:latin typeface="Courier New" panose="02070309020205020404" pitchFamily="49" charset="0"/>
                <a:cs typeface="Courier New" panose="02070309020205020404" pitchFamily="49" charset="0"/>
              </a:rPr>
              <a:t>.</a:t>
            </a:r>
            <a:r>
              <a:rPr lang="en-US" dirty="0" smtClean="0"/>
              <a:t> and then type Tab to see all the alternative methods</a:t>
            </a:r>
          </a:p>
          <a:p>
            <a:pPr lvl="1">
              <a:spcBef>
                <a:spcPts val="0"/>
              </a:spcBef>
            </a:pPr>
            <a:r>
              <a:rPr lang="en-US" dirty="0" smtClean="0"/>
              <a:t>Type </a:t>
            </a:r>
            <a:r>
              <a:rPr lang="en-US" dirty="0">
                <a:latin typeface="Courier"/>
              </a:rPr>
              <a:t>temp.sort_values</a:t>
            </a:r>
            <a:r>
              <a:rPr lang="en-US" dirty="0" smtClean="0">
                <a:latin typeface="Courier"/>
              </a:rPr>
              <a:t>()</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a:latin typeface="Courier"/>
              </a:rPr>
              <a:t>temp.sort_index</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t>Appending </a:t>
            </a:r>
            <a:r>
              <a:rPr lang="en-US" dirty="0" smtClean="0">
                <a:latin typeface="Courier"/>
              </a:rPr>
              <a:t>Series</a:t>
            </a:r>
          </a:p>
          <a:p>
            <a:pPr lvl="2">
              <a:spcBef>
                <a:spcPts val="0"/>
              </a:spcBef>
            </a:pPr>
            <a:r>
              <a:rPr lang="en-US" dirty="0" smtClean="0">
                <a:latin typeface="Courier"/>
              </a:rPr>
              <a:t>temp_new = </a:t>
            </a:r>
            <a:r>
              <a:rPr lang="en-US" dirty="0">
                <a:latin typeface="Courier"/>
              </a:rPr>
              <a:t>pd.Series</a:t>
            </a:r>
            <a:r>
              <a:rPr lang="en-US" dirty="0" smtClean="0">
                <a:latin typeface="Courier"/>
              </a:rPr>
              <a:t>([0.0])</a:t>
            </a:r>
          </a:p>
          <a:p>
            <a:pPr lvl="2">
              <a:spcBef>
                <a:spcPts val="0"/>
              </a:spcBef>
            </a:pPr>
            <a:r>
              <a:rPr lang="en-US" dirty="0">
                <a:latin typeface="Courier"/>
              </a:rPr>
              <a:t>temp.append(temp_new)</a:t>
            </a:r>
            <a:endParaRPr lang="en-US" dirty="0" smtClean="0">
              <a:latin typeface="Courier"/>
            </a:endParaRPr>
          </a:p>
          <a:p>
            <a:pPr lvl="2">
              <a:spcBef>
                <a:spcPts val="0"/>
              </a:spcBef>
            </a:pPr>
            <a:r>
              <a:rPr lang="en-US" dirty="0" smtClean="0">
                <a:latin typeface="Courier"/>
              </a:rPr>
              <a:t>print(temp)</a:t>
            </a:r>
          </a:p>
          <a:p>
            <a:pPr lvl="1">
              <a:spcBef>
                <a:spcPts val="0"/>
              </a:spcBef>
            </a:pPr>
            <a:r>
              <a:rPr lang="en-US" dirty="0" smtClean="0"/>
              <a:t>Info on a </a:t>
            </a:r>
            <a:r>
              <a:rPr lang="en-US" dirty="0" smtClean="0">
                <a:latin typeface="Courier"/>
              </a:rPr>
              <a:t>Series</a:t>
            </a:r>
          </a:p>
          <a:p>
            <a:pPr lvl="2">
              <a:spcBef>
                <a:spcPts val="0"/>
              </a:spcBef>
            </a:pPr>
            <a:r>
              <a:rPr lang="en-US" dirty="0" smtClean="0">
                <a:latin typeface="Courier"/>
              </a:rPr>
              <a:t>temp.size</a:t>
            </a:r>
          </a:p>
          <a:p>
            <a:pPr lvl="2">
              <a:spcBef>
                <a:spcPts val="0"/>
              </a:spcBef>
            </a:pPr>
            <a:r>
              <a:rPr lang="en-US" dirty="0" smtClean="0">
                <a:latin typeface="Courier"/>
              </a:rPr>
              <a:t>temp.index</a:t>
            </a:r>
          </a:p>
          <a:p>
            <a:pPr lvl="1"/>
            <a:r>
              <a:rPr lang="en-US" dirty="0" smtClean="0"/>
              <a:t>Dropping a </a:t>
            </a:r>
            <a:r>
              <a:rPr lang="en-US" dirty="0">
                <a:latin typeface="Courier"/>
              </a:rPr>
              <a:t>Series</a:t>
            </a:r>
            <a:r>
              <a:rPr lang="en-US" dirty="0" smtClean="0"/>
              <a:t> element</a:t>
            </a:r>
          </a:p>
          <a:p>
            <a:pPr lvl="2"/>
            <a:r>
              <a:rPr lang="en-US" dirty="0" smtClean="0">
                <a:latin typeface="Courier"/>
              </a:rPr>
              <a:t>temp.drop()</a:t>
            </a:r>
            <a:endParaRPr lang="en-US" dirty="0">
              <a:latin typeface="Courier"/>
            </a:endParaRPr>
          </a:p>
          <a:p>
            <a:pPr lvl="2"/>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a:t>
            </a:r>
            <a:r>
              <a:rPr lang="en-US" dirty="0">
                <a:latin typeface="Courier"/>
              </a:rPr>
              <a:t>DataFrames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
        <p:nvSpPr>
          <p:cNvPr id="9" name="Content Placeholder 8"/>
          <p:cNvSpPr>
            <a:spLocks noGrp="1"/>
          </p:cNvSpPr>
          <p:nvPr>
            <p:ph idx="1"/>
          </p:nvPr>
        </p:nvSpPr>
        <p:spPr/>
        <p:txBody>
          <a:bodyPr/>
          <a:lstStyle/>
          <a:p>
            <a:r>
              <a:rPr lang="en-US" dirty="0" smtClean="0">
                <a:latin typeface="Courier"/>
              </a:rPr>
              <a:t>pandasDataFrames.ipynb</a:t>
            </a:r>
            <a:endParaRPr lang="en-US" dirty="0">
              <a:latin typeface="Courier"/>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5" y="2578752"/>
            <a:ext cx="6049315" cy="3981437"/>
          </a:xfrm>
          <a:prstGeom prst="rect">
            <a:avLst/>
          </a:prstGeom>
        </p:spPr>
      </p:pic>
    </p:spTree>
    <p:extLst>
      <p:ext uri="{BB962C8B-B14F-4D97-AF65-F5344CB8AC3E}">
        <p14:creationId xmlns:p14="http://schemas.microsoft.com/office/powerpoint/2010/main" val="364911586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2-dimensional arrays</a:t>
            </a:r>
          </a:p>
          <a:p>
            <a:pPr lvl="1"/>
            <a:r>
              <a:rPr lang="en-US" dirty="0" smtClean="0"/>
              <a:t>Rows and columns</a:t>
            </a:r>
          </a:p>
          <a:p>
            <a:pPr lvl="1"/>
            <a:r>
              <a:rPr lang="en-US" dirty="0" smtClean="0"/>
              <a:t>Columns have heading</a:t>
            </a:r>
          </a:p>
          <a:p>
            <a:pPr lvl="1"/>
            <a:r>
              <a:rPr lang="en-US" dirty="0" smtClean="0"/>
              <a:t>Each column is of one data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Rename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3363984" y="2642534"/>
              <a:ext cx="427839"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535024" y="1736521"/>
            <a:ext cx="1210588" cy="369332"/>
          </a:xfrm>
          <a:prstGeom prst="rect">
            <a:avLst/>
          </a:prstGeom>
          <a:noFill/>
        </p:spPr>
        <p:txBody>
          <a:bodyPr wrap="none" rtlCol="0">
            <a:spAutoFit/>
          </a:bodyPr>
          <a:lstStyle/>
          <a:p>
            <a:r>
              <a:rPr lang="en-US" dirty="0" smtClean="0">
                <a:solidFill>
                  <a:srgbClr val="FF0000"/>
                </a:solidFill>
              </a:rPr>
              <a:t>Click here</a:t>
            </a:r>
            <a:endParaRPr lang="en-US" dirty="0">
              <a:solidFill>
                <a:srgbClr val="FF0000"/>
              </a:solidFill>
            </a:endParaRPr>
          </a:p>
        </p:txBody>
      </p:sp>
      <p:cxnSp>
        <p:nvCxnSpPr>
          <p:cNvPr id="10" name="Straight Arrow Connector 9"/>
          <p:cNvCxnSpPr>
            <a:stCxn id="6" idx="1"/>
            <a:endCxn id="7" idx="3"/>
          </p:cNvCxnSpPr>
          <p:nvPr/>
        </p:nvCxnSpPr>
        <p:spPr>
          <a:xfrm flipH="1">
            <a:off x="3791823" y="1921187"/>
            <a:ext cx="2743201" cy="809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3343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Import pandas</a:t>
            </a:r>
          </a:p>
          <a:p>
            <a:pPr lvl="1"/>
            <a:r>
              <a:rPr lang="en-US" dirty="0">
                <a:latin typeface="Courier"/>
              </a:rPr>
              <a:t>import pandas as pd</a:t>
            </a:r>
            <a:endParaRPr lang="en-US" dirty="0" smtClean="0">
              <a:latin typeface="Courier"/>
            </a:endParaRPr>
          </a:p>
          <a:p>
            <a:r>
              <a:rPr lang="en-US" dirty="0" smtClean="0"/>
              <a:t>Read csv file</a:t>
            </a:r>
          </a:p>
          <a:p>
            <a:pPr lvl="1"/>
            <a:r>
              <a:rPr lang="en-US" dirty="0">
                <a:latin typeface="Courier"/>
              </a:rPr>
              <a:t>df = pd.read_csv('Iris.csv</a:t>
            </a:r>
            <a:r>
              <a:rPr lang="en-US" dirty="0" smtClean="0">
                <a:latin typeface="Courier"/>
              </a:rPr>
              <a:t>')</a:t>
            </a:r>
          </a:p>
          <a:p>
            <a:r>
              <a:rPr lang="en-US" dirty="0" smtClean="0"/>
              <a:t>Get first few DataFrame rows</a:t>
            </a:r>
          </a:p>
          <a:p>
            <a:pPr lvl="1"/>
            <a:r>
              <a:rPr lang="en-US" dirty="0" smtClean="0">
                <a:latin typeface="Courier"/>
              </a:rPr>
              <a:t>df.head</a:t>
            </a:r>
            <a:r>
              <a:rPr lang="en-US" dirty="0">
                <a:latin typeface="Courier"/>
              </a:rPr>
              <a:t>()</a:t>
            </a:r>
          </a:p>
          <a:p>
            <a:r>
              <a:rPr lang="en-US" dirty="0" smtClean="0"/>
              <a:t>Get first few rows of a particular column:</a:t>
            </a:r>
          </a:p>
          <a:p>
            <a:pPr lvl="1"/>
            <a:r>
              <a:rPr lang="en-US" dirty="0">
                <a:latin typeface="Courier"/>
              </a:rPr>
              <a:t>df['PetalLengthCm'].head</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19500"/>
            <a:ext cx="8229600" cy="5006664"/>
          </a:xfrm>
        </p:spPr>
        <p:txBody>
          <a:bodyPr/>
          <a:lstStyle/>
          <a:p>
            <a:r>
              <a:rPr lang="en-US" dirty="0" smtClean="0"/>
              <a:t>Column headings </a:t>
            </a:r>
          </a:p>
          <a:p>
            <a:pPr lvl="1"/>
            <a:r>
              <a:rPr lang="en-US" dirty="0" smtClean="0">
                <a:latin typeface="Courier"/>
              </a:rPr>
              <a:t>df.columns</a:t>
            </a:r>
          </a:p>
          <a:p>
            <a:pPr lvl="1"/>
            <a:r>
              <a:rPr lang="en-US" dirty="0" smtClean="0">
                <a:latin typeface="Courier"/>
              </a:rPr>
              <a:t>df.columns.values</a:t>
            </a:r>
            <a:endParaRPr lang="en-US" dirty="0">
              <a:latin typeface="Courier"/>
            </a:endParaRPr>
          </a:p>
          <a:p>
            <a:r>
              <a:rPr lang="en-US" dirty="0" smtClean="0"/>
              <a:t>Get column</a:t>
            </a:r>
          </a:p>
          <a:p>
            <a:pPr lvl="1"/>
            <a:r>
              <a:rPr lang="en-US" dirty="0" smtClean="0">
                <a:latin typeface="Courier"/>
              </a:rPr>
              <a:t>df.[</a:t>
            </a:r>
            <a:r>
              <a:rPr lang="en-US" dirty="0">
                <a:latin typeface="Courier"/>
              </a:rPr>
              <a:t>'</a:t>
            </a:r>
            <a:r>
              <a:rPr lang="en-US" dirty="0" smtClean="0">
                <a:latin typeface="Courier"/>
              </a:rPr>
              <a:t>put_col_heading_here']</a:t>
            </a:r>
          </a:p>
          <a:p>
            <a:r>
              <a:rPr lang="en-US" dirty="0"/>
              <a:t>Get row</a:t>
            </a:r>
          </a:p>
          <a:p>
            <a:pPr lvl="1"/>
            <a:r>
              <a:rPr lang="en-US" dirty="0">
                <a:latin typeface="Courier"/>
              </a:rPr>
              <a:t>df.loc[0</a:t>
            </a:r>
            <a:r>
              <a:rPr lang="en-US" dirty="0" smtClean="0">
                <a:latin typeface="Courier"/>
              </a:rPr>
              <a:t>] </a:t>
            </a:r>
            <a:r>
              <a:rPr lang="en-US" dirty="0"/>
              <a:t>(by index </a:t>
            </a:r>
            <a:r>
              <a:rPr lang="en-US" dirty="0" smtClean="0"/>
              <a:t>label)</a:t>
            </a:r>
            <a:endParaRPr lang="en-US" dirty="0" smtClean="0">
              <a:latin typeface="Courier"/>
            </a:endParaRPr>
          </a:p>
          <a:p>
            <a:pPr lvl="1"/>
            <a:r>
              <a:rPr lang="en-US" dirty="0" smtClean="0">
                <a:latin typeface="Courier"/>
              </a:rPr>
              <a:t>df.iloc[0] </a:t>
            </a:r>
            <a:r>
              <a:rPr lang="en-US" dirty="0" smtClean="0"/>
              <a:t>(by index number)</a:t>
            </a:r>
            <a:endParaRPr lang="en-US" dirty="0"/>
          </a:p>
          <a:p>
            <a:r>
              <a:rPr lang="en-US" dirty="0"/>
              <a:t>Get column</a:t>
            </a:r>
          </a:p>
          <a:p>
            <a:pPr lvl="1"/>
            <a:r>
              <a:rPr lang="en-US" dirty="0">
                <a:latin typeface="Courier"/>
              </a:rPr>
              <a:t>df['PetalLengthCm</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10331762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Get columns</a:t>
            </a:r>
            <a:endParaRPr lang="en-US" dirty="0"/>
          </a:p>
          <a:p>
            <a:pPr lvl="1"/>
            <a:r>
              <a:rPr lang="en-US" sz="2400" dirty="0">
                <a:latin typeface="Courier"/>
              </a:rPr>
              <a:t>df[</a:t>
            </a:r>
            <a:r>
              <a:rPr lang="en-US" sz="2400" dirty="0" smtClean="0">
                <a:latin typeface="Courier"/>
              </a:rPr>
              <a:t>'PetalLengthCm',</a:t>
            </a:r>
            <a:r>
              <a:rPr lang="en-US" sz="2400" dirty="0">
                <a:latin typeface="Courier"/>
              </a:rPr>
              <a:t> '</a:t>
            </a:r>
            <a:r>
              <a:rPr lang="en-US" sz="2400" dirty="0" smtClean="0">
                <a:latin typeface="Courier"/>
              </a:rPr>
              <a:t>SepalLengthCm']</a:t>
            </a:r>
          </a:p>
          <a:p>
            <a:r>
              <a:rPr lang="en-US" dirty="0" smtClean="0"/>
              <a:t>Get column data</a:t>
            </a:r>
          </a:p>
          <a:p>
            <a:pPr lvl="1"/>
            <a:r>
              <a:rPr lang="en-US" dirty="0">
                <a:latin typeface="Courier"/>
              </a:rPr>
              <a:t>df['PetalLengthCm'].values</a:t>
            </a:r>
          </a:p>
          <a:p>
            <a:r>
              <a:rPr lang="en-US" dirty="0"/>
              <a:t>Get column </a:t>
            </a:r>
            <a:r>
              <a:rPr lang="en-US" dirty="0" smtClean="0"/>
              <a:t>name</a:t>
            </a:r>
            <a:endParaRPr lang="en-US" dirty="0"/>
          </a:p>
          <a:p>
            <a:pPr lvl="1"/>
            <a:r>
              <a:rPr lang="en-US" dirty="0">
                <a:latin typeface="Courier"/>
              </a:rPr>
              <a:t>df['PetalLengthCm</a:t>
            </a:r>
            <a:r>
              <a:rPr lang="en-US" dirty="0" smtClean="0">
                <a:latin typeface="Courier"/>
              </a:rPr>
              <a:t>'].name</a:t>
            </a:r>
            <a:endParaRPr lang="en-US" dirty="0">
              <a:latin typeface="Courier"/>
            </a:endParaRPr>
          </a:p>
          <a:p>
            <a:r>
              <a:rPr lang="en-US" dirty="0" smtClean="0"/>
              <a:t>Get row and column</a:t>
            </a:r>
          </a:p>
          <a:p>
            <a:pPr lvl="1"/>
            <a:r>
              <a:rPr lang="en-US" dirty="0">
                <a:latin typeface="Courier"/>
              </a:rPr>
              <a:t>df['PetalLengthCm'].loc[0</a:t>
            </a:r>
            <a:r>
              <a:rPr lang="en-US" dirty="0" smtClean="0">
                <a:latin typeface="Courier"/>
              </a:rPr>
              <a:t>]</a:t>
            </a:r>
          </a:p>
          <a:p>
            <a:pPr lvl="1"/>
            <a:r>
              <a:rPr lang="en-US" dirty="0">
                <a:latin typeface="Courier"/>
              </a:rPr>
              <a:t>df['PetalLengthCm'].iloc[0</a:t>
            </a:r>
            <a:r>
              <a:rPr lang="en-US" dirty="0" smtClean="0">
                <a:latin typeface="Courier"/>
              </a:rPr>
              <a:t>]</a:t>
            </a:r>
          </a:p>
          <a:p>
            <a:pPr lvl="1"/>
            <a:r>
              <a:rPr lang="en-US" dirty="0" smtClean="0">
                <a:latin typeface="Courier"/>
              </a:rPr>
              <a:t>df.loc[0][</a:t>
            </a:r>
            <a:r>
              <a:rPr lang="en-US" dirty="0">
                <a:latin typeface="Courier"/>
              </a:rPr>
              <a:t>'PetalLengthCm</a:t>
            </a:r>
            <a:r>
              <a:rPr lang="en-US" dirty="0" smtClean="0">
                <a:latin typeface="Courier"/>
              </a:rPr>
              <a:t>']</a:t>
            </a:r>
            <a:endParaRPr lang="en-US" dirty="0">
              <a:latin typeface="Courier"/>
            </a:endParaRPr>
          </a:p>
          <a:p>
            <a:pPr lvl="1"/>
            <a:r>
              <a:rPr lang="en-US" dirty="0" smtClean="0">
                <a:latin typeface="Courier"/>
              </a:rPr>
              <a:t>df.iloc[0][</a:t>
            </a:r>
            <a:r>
              <a:rPr lang="en-US" dirty="0">
                <a:latin typeface="Courier"/>
              </a:rPr>
              <a:t>'PetalLengthCm</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340087901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DataFrame shape</a:t>
            </a:r>
          </a:p>
          <a:p>
            <a:pPr lvl="1"/>
            <a:r>
              <a:rPr lang="en-US" dirty="0" smtClean="0">
                <a:latin typeface="Courier"/>
              </a:rPr>
              <a:t>df.shape</a:t>
            </a:r>
          </a:p>
          <a:p>
            <a:pPr lvl="1"/>
            <a:r>
              <a:rPr lang="en-US" dirty="0">
                <a:latin typeface="Courier"/>
              </a:rPr>
              <a:t>type(df.shape)</a:t>
            </a:r>
          </a:p>
          <a:p>
            <a:r>
              <a:rPr lang="en-US" dirty="0" smtClean="0"/>
              <a:t>Get column data types</a:t>
            </a:r>
          </a:p>
          <a:p>
            <a:pPr lvl="1"/>
            <a:r>
              <a:rPr lang="en-US" dirty="0" smtClean="0">
                <a:latin typeface="Courier"/>
              </a:rPr>
              <a:t>df.dtypes</a:t>
            </a:r>
          </a:p>
          <a:p>
            <a:r>
              <a:rPr lang="en-US" dirty="0"/>
              <a:t>Get </a:t>
            </a:r>
            <a:r>
              <a:rPr lang="en-US" dirty="0">
                <a:latin typeface="Courier"/>
              </a:rPr>
              <a:t>DataFrame</a:t>
            </a:r>
            <a:r>
              <a:rPr lang="en-US" dirty="0"/>
              <a:t> data</a:t>
            </a:r>
          </a:p>
          <a:p>
            <a:pPr lvl="1"/>
            <a:r>
              <a:rPr lang="en-US" dirty="0">
                <a:latin typeface="Courier"/>
              </a:rPr>
              <a:t>df.values</a:t>
            </a:r>
          </a:p>
          <a:p>
            <a:r>
              <a:rPr lang="en-US" dirty="0"/>
              <a:t>Convert </a:t>
            </a:r>
            <a:r>
              <a:rPr lang="en-US" dirty="0">
                <a:latin typeface="Courier"/>
              </a:rPr>
              <a:t>DataFrame</a:t>
            </a:r>
            <a:r>
              <a:rPr lang="en-US" dirty="0"/>
              <a:t> data to list</a:t>
            </a:r>
          </a:p>
          <a:p>
            <a:pPr lvl="1"/>
            <a:r>
              <a:rPr lang="en-US" dirty="0">
                <a:latin typeface="Courier"/>
              </a:rPr>
              <a:t>df.values.tolist()</a:t>
            </a:r>
          </a:p>
          <a:p>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232770130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DataFrame descriptive statistics</a:t>
            </a:r>
          </a:p>
          <a:p>
            <a:pPr lvl="1"/>
            <a:r>
              <a:rPr lang="en-US" dirty="0">
                <a:latin typeface="Courier"/>
              </a:rPr>
              <a:t>df.describe()</a:t>
            </a:r>
          </a:p>
          <a:p>
            <a:r>
              <a:rPr lang="en-US" dirty="0" smtClean="0"/>
              <a:t>Various individual statistics</a:t>
            </a:r>
          </a:p>
          <a:p>
            <a:pPr lvl="1"/>
            <a:r>
              <a:rPr lang="en-US" dirty="0">
                <a:latin typeface="Courier"/>
              </a:rPr>
              <a:t>df.mean</a:t>
            </a:r>
            <a:r>
              <a:rPr lang="en-US" dirty="0" smtClean="0">
                <a:latin typeface="Courier"/>
              </a:rPr>
              <a:t>()</a:t>
            </a:r>
          </a:p>
          <a:p>
            <a:pPr lvl="1"/>
            <a:r>
              <a:rPr lang="en-US" dirty="0">
                <a:latin typeface="Courier"/>
              </a:rPr>
              <a:t>df.median</a:t>
            </a:r>
            <a:r>
              <a:rPr lang="en-US" dirty="0" smtClean="0">
                <a:latin typeface="Courier"/>
              </a:rPr>
              <a:t>()</a:t>
            </a:r>
          </a:p>
          <a:p>
            <a:pPr lvl="1"/>
            <a:r>
              <a:rPr lang="en-US" dirty="0">
                <a:latin typeface="Courier"/>
              </a:rPr>
              <a:t>df.min</a:t>
            </a:r>
            <a:r>
              <a:rPr lang="en-US" dirty="0" smtClean="0">
                <a:latin typeface="Courier"/>
              </a:rPr>
              <a:t>()</a:t>
            </a:r>
          </a:p>
          <a:p>
            <a:pPr lvl="1"/>
            <a:r>
              <a:rPr lang="en-US" dirty="0">
                <a:latin typeface="Courier"/>
              </a:rPr>
              <a:t>df.max()</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271827704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Properties applied to </a:t>
            </a:r>
            <a:r>
              <a:rPr lang="en-US" dirty="0">
                <a:latin typeface="Courier"/>
              </a:rPr>
              <a:t>DataFrame</a:t>
            </a:r>
            <a:r>
              <a:rPr lang="en-US" dirty="0" smtClean="0"/>
              <a:t> columns</a:t>
            </a:r>
          </a:p>
          <a:p>
            <a:pPr lvl="1"/>
            <a:r>
              <a:rPr lang="en-US" dirty="0" smtClean="0">
                <a:latin typeface="Courier"/>
              </a:rPr>
              <a:t>df</a:t>
            </a:r>
            <a:r>
              <a:rPr lang="en-US" dirty="0">
                <a:latin typeface="Courier"/>
              </a:rPr>
              <a:t>['PetalLengthCm'].sum</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['PetalLengthCm'].median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a:t>
            </a:r>
            <a:r>
              <a:rPr lang="en-US" dirty="0" smtClean="0">
                <a:latin typeface="Courier"/>
              </a:rPr>
              <a:t>shape</a:t>
            </a:r>
            <a:endParaRPr lang="en-US" dirty="0">
              <a:latin typeface="Courier"/>
            </a:endParaRPr>
          </a:p>
          <a:p>
            <a:pPr lvl="1"/>
            <a:r>
              <a:rPr lang="en-US" dirty="0" smtClean="0">
                <a:latin typeface="Courier"/>
              </a:rPr>
              <a:t>df</a:t>
            </a:r>
            <a:r>
              <a:rPr lang="en-US" dirty="0">
                <a:latin typeface="Courier"/>
              </a:rPr>
              <a:t>['PetalLengthCm'].describe</a:t>
            </a:r>
            <a:r>
              <a:rPr lang="en-US" dirty="0" smtClean="0">
                <a:latin typeface="Courier"/>
              </a:rPr>
              <a:t>()</a:t>
            </a:r>
          </a:p>
          <a:p>
            <a:r>
              <a:rPr lang="en-US" dirty="0" smtClean="0"/>
              <a:t>Get histogram data on categorical columns</a:t>
            </a:r>
          </a:p>
          <a:p>
            <a:pPr lvl="1"/>
            <a:r>
              <a:rPr lang="en-US" dirty="0">
                <a:latin typeface="Courier"/>
              </a:rPr>
              <a:t>df['Species'].value_counts</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2729935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Sort by column data</a:t>
            </a:r>
          </a:p>
          <a:p>
            <a:pPr lvl="1"/>
            <a:r>
              <a:rPr lang="en-US" sz="1400" dirty="0">
                <a:latin typeface="Courier"/>
              </a:rPr>
              <a:t>df.sort_values(by='SepalLengthCm',inplace=True</a:t>
            </a:r>
            <a:r>
              <a:rPr lang="en-US" sz="1400" dirty="0" smtClean="0">
                <a:latin typeface="Courier"/>
              </a:rPr>
              <a:t>)</a:t>
            </a:r>
          </a:p>
          <a:p>
            <a:pPr lvl="1"/>
            <a:r>
              <a:rPr lang="en-US" sz="1400" dirty="0">
                <a:latin typeface="Courier"/>
              </a:rPr>
              <a:t>df.sort_values(by=['PetalLengthCm'], inplace=True</a:t>
            </a:r>
            <a:r>
              <a:rPr lang="en-US" sz="1400" dirty="0" smtClean="0">
                <a:latin typeface="Courier"/>
              </a:rPr>
              <a:t>)</a:t>
            </a:r>
          </a:p>
          <a:p>
            <a:pPr lvl="1"/>
            <a:r>
              <a:rPr lang="en-US" sz="1400" dirty="0">
                <a:latin typeface="Courier"/>
              </a:rPr>
              <a:t>df.sort_values(by=['SepalLengthCm','SepalWidthCm'], inplace=True)</a:t>
            </a:r>
            <a:endParaRPr lang="en-US" sz="1400" dirty="0" smtClean="0">
              <a:latin typeface="Courier"/>
            </a:endParaRPr>
          </a:p>
          <a:p>
            <a:r>
              <a:rPr lang="en-US" dirty="0" smtClean="0"/>
              <a:t>Sort by Index</a:t>
            </a:r>
          </a:p>
          <a:p>
            <a:pPr lvl="1"/>
            <a:r>
              <a:rPr lang="en-US" dirty="0">
                <a:latin typeface="Courier"/>
              </a:rPr>
              <a:t>df.sort_index(inplace=True)</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11909848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59680"/>
            <a:ext cx="8229600" cy="5066484"/>
          </a:xfrm>
        </p:spPr>
        <p:txBody>
          <a:bodyPr/>
          <a:lstStyle/>
          <a:p>
            <a:r>
              <a:rPr lang="en-US" dirty="0" smtClean="0"/>
              <a:t>Create new column</a:t>
            </a:r>
          </a:p>
          <a:p>
            <a:pPr lvl="1"/>
            <a:r>
              <a:rPr lang="en-US" sz="1800" dirty="0">
                <a:latin typeface="Courier"/>
              </a:rPr>
              <a:t>InPerCm = 2.54   # Conversion factor </a:t>
            </a:r>
            <a:endParaRPr lang="en-US" sz="1800" dirty="0" smtClean="0">
              <a:latin typeface="Courier"/>
            </a:endParaRPr>
          </a:p>
          <a:p>
            <a:pPr lvl="1"/>
            <a:r>
              <a:rPr lang="en-US" sz="1800" dirty="0" smtClean="0">
                <a:latin typeface="Courier"/>
              </a:rPr>
              <a:t>df</a:t>
            </a:r>
            <a:r>
              <a:rPr lang="en-US" sz="1800" dirty="0">
                <a:latin typeface="Courier"/>
              </a:rPr>
              <a:t>['PetalLengthIn'] = df['PetalLengthCm'] / InPerCm</a:t>
            </a:r>
          </a:p>
          <a:p>
            <a:r>
              <a:rPr lang="en-US" dirty="0" smtClean="0"/>
              <a:t>Append rows to DataFrame</a:t>
            </a:r>
          </a:p>
          <a:p>
            <a:pPr lvl="1"/>
            <a:r>
              <a:rPr lang="en-US" dirty="0" smtClean="0">
                <a:latin typeface="Courier"/>
              </a:rPr>
              <a:t>df.append()</a:t>
            </a:r>
            <a:endParaRPr lang="en-US" dirty="0">
              <a:latin typeface="Courier"/>
            </a:endParaRPr>
          </a:p>
          <a:p>
            <a:r>
              <a:rPr lang="en-US" dirty="0" smtClean="0"/>
              <a:t>Change column data type</a:t>
            </a:r>
          </a:p>
          <a:p>
            <a:pPr lvl="1"/>
            <a:r>
              <a:rPr lang="en-US" sz="2400" dirty="0" smtClean="0">
                <a:latin typeface="Courier"/>
              </a:rPr>
              <a:t>df[column] = df[</a:t>
            </a:r>
            <a:r>
              <a:rPr lang="en-US" sz="2400" dirty="0">
                <a:latin typeface="Courier"/>
              </a:rPr>
              <a:t>df[column</a:t>
            </a:r>
            <a:r>
              <a:rPr lang="en-US" sz="2400" dirty="0" smtClean="0">
                <a:latin typeface="Courier"/>
              </a:rPr>
              <a:t>].astype()</a:t>
            </a:r>
          </a:p>
          <a:p>
            <a:r>
              <a:rPr lang="en-US" dirty="0" smtClean="0"/>
              <a:t>Drop rows with null fields</a:t>
            </a:r>
          </a:p>
          <a:p>
            <a:pPr lvl="1"/>
            <a:r>
              <a:rPr lang="en-US" dirty="0">
                <a:latin typeface="Courier"/>
              </a:rPr>
              <a:t>df.dropna(inplace=True</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311889894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Fill fields with nulls</a:t>
            </a:r>
          </a:p>
          <a:p>
            <a:pPr lvl="1"/>
            <a:r>
              <a:rPr lang="en-US" sz="1800" dirty="0">
                <a:latin typeface="Courier"/>
              </a:rPr>
              <a:t>df['Species'].fillna('NotSpecified',inplace=True</a:t>
            </a:r>
            <a:r>
              <a:rPr lang="en-US" sz="1800" dirty="0" smtClean="0">
                <a:latin typeface="Courier"/>
              </a:rPr>
              <a:t>)</a:t>
            </a:r>
          </a:p>
          <a:p>
            <a:r>
              <a:rPr lang="en-US" dirty="0" smtClean="0"/>
              <a:t>Data on DataFrame</a:t>
            </a:r>
          </a:p>
          <a:p>
            <a:pPr lvl="1"/>
            <a:r>
              <a:rPr lang="en-US" dirty="0" smtClean="0">
                <a:latin typeface="Courier"/>
              </a:rPr>
              <a:t>df.info()</a:t>
            </a:r>
          </a:p>
          <a:p>
            <a:r>
              <a:rPr lang="en-US" dirty="0" smtClean="0"/>
              <a:t>Broadcast column</a:t>
            </a:r>
          </a:p>
          <a:p>
            <a:pPr lvl="1"/>
            <a:r>
              <a:rPr lang="en-US" dirty="0" smtClean="0">
                <a:latin typeface="Courier"/>
              </a:rPr>
              <a:t>df.apply()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11665489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Additional Material</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4084409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935099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pic>
        <p:nvPicPr>
          <p:cNvPr id="7" name="Picture 6"/>
          <p:cNvPicPr>
            <a:picLocks noChangeAspect="1"/>
          </p:cNvPicPr>
          <p:nvPr/>
        </p:nvPicPr>
        <p:blipFill>
          <a:blip r:embed="rId2"/>
          <a:stretch>
            <a:fillRect/>
          </a:stretch>
        </p:blipFill>
        <p:spPr>
          <a:xfrm>
            <a:off x="2640827" y="1727179"/>
            <a:ext cx="3483136" cy="4727968"/>
          </a:xfrm>
          <a:prstGeom prst="rect">
            <a:avLst/>
          </a:prstGeom>
        </p:spPr>
      </p:pic>
    </p:spTree>
    <p:extLst>
      <p:ext uri="{BB962C8B-B14F-4D97-AF65-F5344CB8AC3E}">
        <p14:creationId xmlns:p14="http://schemas.microsoft.com/office/powerpoint/2010/main" val="22026043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pic>
        <p:nvPicPr>
          <p:cNvPr id="5" name="Picture 4"/>
          <p:cNvPicPr>
            <a:picLocks noChangeAspect="1"/>
          </p:cNvPicPr>
          <p:nvPr/>
        </p:nvPicPr>
        <p:blipFill>
          <a:blip r:embed="rId2"/>
          <a:stretch>
            <a:fillRect/>
          </a:stretch>
        </p:blipFill>
        <p:spPr>
          <a:xfrm>
            <a:off x="2931341" y="1699215"/>
            <a:ext cx="2748006" cy="4719402"/>
          </a:xfrm>
          <a:prstGeom prst="rect">
            <a:avLst/>
          </a:prstGeom>
        </p:spPr>
      </p:pic>
    </p:spTree>
    <p:extLst>
      <p:ext uri="{BB962C8B-B14F-4D97-AF65-F5344CB8AC3E}">
        <p14:creationId xmlns:p14="http://schemas.microsoft.com/office/powerpoint/2010/main" val="345049543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graphicFrame>
        <p:nvGraphicFramePr>
          <p:cNvPr id="5" name="Table 4"/>
          <p:cNvGraphicFramePr>
            <a:graphicFrameLocks noGrp="1"/>
          </p:cNvGraphicFramePr>
          <p:nvPr>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216007324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graphicFrame>
        <p:nvGraphicFramePr>
          <p:cNvPr id="5" name="Table 4"/>
          <p:cNvGraphicFramePr>
            <a:graphicFrameLocks noGrp="1"/>
          </p:cNvGraphicFramePr>
          <p:nvPr>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11674562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9276532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285</a:t>
            </a:fld>
            <a:endParaRPr lang="en-US" dirty="0"/>
          </a:p>
        </p:txBody>
      </p:sp>
    </p:spTree>
    <p:extLst>
      <p:ext uri="{BB962C8B-B14F-4D97-AF65-F5344CB8AC3E}">
        <p14:creationId xmlns:p14="http://schemas.microsoft.com/office/powerpoint/2010/main" val="254993998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241745920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287</a:t>
            </a:fld>
            <a:endParaRPr lang="en-US" dirty="0"/>
          </a:p>
        </p:txBody>
      </p:sp>
    </p:spTree>
    <p:extLst>
      <p:ext uri="{BB962C8B-B14F-4D97-AF65-F5344CB8AC3E}">
        <p14:creationId xmlns:p14="http://schemas.microsoft.com/office/powerpoint/2010/main" val="329407839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288</a:t>
            </a:fld>
            <a:endParaRPr lang="en-US" dirty="0"/>
          </a:p>
        </p:txBody>
      </p:sp>
    </p:spTree>
    <p:extLst>
      <p:ext uri="{BB962C8B-B14F-4D97-AF65-F5344CB8AC3E}">
        <p14:creationId xmlns:p14="http://schemas.microsoft.com/office/powerpoint/2010/main" val="357925135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289</a:t>
            </a:fld>
            <a:endParaRPr lang="en-US" dirty="0"/>
          </a:p>
        </p:txBody>
      </p:sp>
    </p:spTree>
    <p:extLst>
      <p:ext uri="{BB962C8B-B14F-4D97-AF65-F5344CB8AC3E}">
        <p14:creationId xmlns:p14="http://schemas.microsoft.com/office/powerpoint/2010/main" val="2108405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Shutdown</a:t>
            </a:r>
            <a:endParaRPr lang="en-US" dirty="0"/>
          </a:p>
        </p:txBody>
      </p:sp>
      <p:sp>
        <p:nvSpPr>
          <p:cNvPr id="3" name="Content Placeholder 2"/>
          <p:cNvSpPr>
            <a:spLocks noGrp="1"/>
          </p:cNvSpPr>
          <p:nvPr>
            <p:ph idx="1"/>
          </p:nvPr>
        </p:nvSpPr>
        <p:spPr/>
        <p:txBody>
          <a:bodyPr/>
          <a:lstStyle/>
          <a:p>
            <a:r>
              <a:rPr lang="en-US" dirty="0" smtClean="0"/>
              <a:t>Save notebook(s)</a:t>
            </a:r>
          </a:p>
          <a:p>
            <a:r>
              <a:rPr lang="en-US" dirty="0" smtClean="0"/>
              <a:t>Go to the initial browser window </a:t>
            </a:r>
          </a:p>
          <a:p>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Close the browser tabs for those notebooks</a:t>
            </a:r>
          </a:p>
          <a:p>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r>
              <a:rPr lang="en-US" dirty="0" smtClean="0">
                <a:cs typeface="Courier New" panose="02070309020205020404" pitchFamily="49" charset="0"/>
              </a:rPr>
              <a:t> to shutdown Python in the background</a:t>
            </a:r>
            <a:endParaRPr lang="en-US" dirty="0" smtClean="0">
              <a:latin typeface="Courier New" panose="02070309020205020404" pitchFamily="49" charset="0"/>
              <a:cs typeface="Courier New" panose="02070309020205020404" pitchFamily="49" charset="0"/>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spTree>
    <p:extLst>
      <p:ext uri="{BB962C8B-B14F-4D97-AF65-F5344CB8AC3E}">
        <p14:creationId xmlns:p14="http://schemas.microsoft.com/office/powerpoint/2010/main" val="315865804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290</a:t>
            </a:fld>
            <a:endParaRPr lang="en-US" dirty="0"/>
          </a:p>
        </p:txBody>
      </p:sp>
    </p:spTree>
    <p:extLst>
      <p:ext uri="{BB962C8B-B14F-4D97-AF65-F5344CB8AC3E}">
        <p14:creationId xmlns:p14="http://schemas.microsoft.com/office/powerpoint/2010/main" val="10229581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291</a:t>
            </a:fld>
            <a:endParaRPr lang="en-US" dirty="0"/>
          </a:p>
        </p:txBody>
      </p:sp>
    </p:spTree>
    <p:extLst>
      <p:ext uri="{BB962C8B-B14F-4D97-AF65-F5344CB8AC3E}">
        <p14:creationId xmlns:p14="http://schemas.microsoft.com/office/powerpoint/2010/main" val="294583403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292</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202114624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293</a:t>
            </a:fld>
            <a:endParaRPr lang="en-US" dirty="0"/>
          </a:p>
        </p:txBody>
      </p:sp>
    </p:spTree>
    <p:extLst>
      <p:ext uri="{BB962C8B-B14F-4D97-AF65-F5344CB8AC3E}">
        <p14:creationId xmlns:p14="http://schemas.microsoft.com/office/powerpoint/2010/main" val="236605307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28229880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295</a:t>
            </a:fld>
            <a:endParaRPr lang="en-US" dirty="0"/>
          </a:p>
        </p:txBody>
      </p:sp>
    </p:spTree>
    <p:extLst>
      <p:ext uri="{BB962C8B-B14F-4D97-AF65-F5344CB8AC3E}">
        <p14:creationId xmlns:p14="http://schemas.microsoft.com/office/powerpoint/2010/main" val="145032736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296</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283983669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297</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418676142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97289940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4070793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What is a computer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89093653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0981181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15772918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423963865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315298135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404871658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305</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242194318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306</a:t>
            </a:fld>
            <a:endParaRPr lang="en-US" dirty="0"/>
          </a:p>
        </p:txBody>
      </p:sp>
    </p:spTree>
    <p:extLst>
      <p:ext uri="{BB962C8B-B14F-4D97-AF65-F5344CB8AC3E}">
        <p14:creationId xmlns:p14="http://schemas.microsoft.com/office/powerpoint/2010/main" val="168135841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82946595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189779362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463905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Shift+Enter executes code cells in Jupyter</a:t>
            </a:r>
            <a:endParaRPr lang="en-US" dirty="0"/>
          </a:p>
          <a:p>
            <a:r>
              <a:rPr lang="en-US" dirty="0" smtClean="0"/>
              <a:t>Python is case sensitive</a:t>
            </a:r>
          </a:p>
          <a:p>
            <a:r>
              <a:rPr lang="en-US" dirty="0" smtClean="0"/>
              <a:t>Remember to </a:t>
            </a:r>
            <a:r>
              <a:rPr lang="en-US" dirty="0"/>
              <a:t>down</a:t>
            </a:r>
            <a:r>
              <a:rPr lang="en-US" dirty="0" smtClean="0"/>
              <a:t> shut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17673083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118632252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16614762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312</a:t>
            </a:fld>
            <a:endParaRPr lang="en-US" dirty="0"/>
          </a:p>
        </p:txBody>
      </p:sp>
    </p:spTree>
    <p:extLst>
      <p:ext uri="{BB962C8B-B14F-4D97-AF65-F5344CB8AC3E}">
        <p14:creationId xmlns:p14="http://schemas.microsoft.com/office/powerpoint/2010/main" val="33447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Variables, Data Types,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2</a:t>
            </a:r>
          </a:p>
          <a:p>
            <a:r>
              <a:rPr lang="en-US" dirty="0" smtClean="0"/>
              <a:t>Files</a:t>
            </a:r>
          </a:p>
          <a:p>
            <a:pPr lvl="1"/>
            <a:r>
              <a:rPr lang="en-US" dirty="0" smtClean="0">
                <a:latin typeface="Courier"/>
              </a:rPr>
              <a:t>VariableTypes.ipynb</a:t>
            </a:r>
          </a:p>
          <a:p>
            <a:pPr lvl="1"/>
            <a:r>
              <a:rPr lang="en-US" dirty="0" smtClean="0">
                <a:latin typeface="Courier"/>
              </a:rPr>
              <a:t>MathOps.ipynb</a:t>
            </a:r>
            <a:endParaRPr lang="en-US" dirty="0">
              <a:latin typeface="Courier"/>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458635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944374" cy="5069150"/>
          </a:xfrm>
        </p:spPr>
        <p:txBody>
          <a:bodyPr/>
          <a:lstStyle/>
          <a:p>
            <a:r>
              <a:rPr lang="en-US" dirty="0" smtClean="0"/>
              <a:t>File: </a:t>
            </a:r>
            <a:r>
              <a:rPr lang="en-US" dirty="0" smtClean="0">
                <a:latin typeface="Courier"/>
              </a:rPr>
              <a:t>VariableTypes.ipynb</a:t>
            </a:r>
            <a:endParaRPr lang="en-US" dirty="0">
              <a:latin typeface="Courier"/>
            </a:endParaRPr>
          </a:p>
          <a:p>
            <a:r>
              <a:rPr lang="en-US" dirty="0" smtClean="0">
                <a:cs typeface="Courier New" panose="02070309020205020404" pitchFamily="49" charset="0"/>
              </a:rPr>
              <a:t>Type these statements into Jupyter</a:t>
            </a:r>
          </a:p>
          <a:p>
            <a:pPr lvl="1"/>
            <a:r>
              <a:rPr lang="en-US" dirty="0" smtClean="0">
                <a:cs typeface="Courier New" panose="02070309020205020404" pitchFamily="49" charset="0"/>
              </a:rPr>
              <a:t>Type </a:t>
            </a:r>
            <a:r>
              <a:rPr lang="en-US" dirty="0" smtClean="0">
                <a:latin typeface="Courier" pitchFamily="49" charset="0"/>
                <a:cs typeface="Courier New" panose="02070309020205020404" pitchFamily="49" charset="0"/>
              </a:rPr>
              <a:t>Shift+Enter</a:t>
            </a:r>
            <a:r>
              <a:rPr lang="en-US" dirty="0" smtClean="0">
                <a:cs typeface="Courier New" panose="02070309020205020404" pitchFamily="49" charset="0"/>
              </a:rPr>
              <a:t> to execute each statement</a:t>
            </a:r>
          </a:p>
          <a:p>
            <a:r>
              <a:rPr lang="en-US" dirty="0" smtClean="0">
                <a:cs typeface="Courier New" panose="02070309020205020404" pitchFamily="49" charset="0"/>
              </a:rPr>
              <a:t>Statements</a:t>
            </a:r>
          </a:p>
          <a:p>
            <a:pPr lvl="1"/>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34</a:t>
            </a:fld>
            <a:endParaRPr lang="en-US" dirty="0"/>
          </a:p>
        </p:txBody>
      </p:sp>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Statements</a:t>
            </a:r>
          </a:p>
          <a:p>
            <a:pPr lvl="1"/>
            <a:r>
              <a:rPr lang="en-US" dirty="0">
                <a:latin typeface="Courier New" panose="02070309020205020404" pitchFamily="49" charset="0"/>
                <a:cs typeface="Courier New" panose="02070309020205020404" pitchFamily="49" charset="0"/>
              </a:rPr>
              <a:t>x = 2.7128128459045</a:t>
            </a:r>
          </a:p>
          <a:p>
            <a:pPr lvl="1"/>
            <a:r>
              <a:rPr lang="en-US" dirty="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35</a:t>
            </a:fld>
            <a:endParaRPr lang="en-US" dirty="0"/>
          </a:p>
        </p:txBody>
      </p:sp>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2.71828?</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p>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2740068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p>
          <a:p>
            <a:r>
              <a:rPr lang="en-US" dirty="0"/>
              <a:t>What data type is 'Hello World!'?</a:t>
            </a:r>
          </a:p>
          <a:p>
            <a:pPr lvl="1"/>
            <a:r>
              <a:rPr lang="en-US" dirty="0"/>
              <a:t>bool (Boolean)</a:t>
            </a:r>
          </a:p>
          <a:p>
            <a:pPr lvl="1"/>
            <a:r>
              <a:rPr lang="en-US" dirty="0"/>
              <a:t>int (Integer)</a:t>
            </a:r>
          </a:p>
          <a:p>
            <a:pPr lvl="1"/>
            <a:r>
              <a:rPr lang="en-US" dirty="0"/>
              <a:t>float (Floating Point)</a:t>
            </a:r>
          </a:p>
          <a:p>
            <a:pPr lvl="1"/>
            <a:r>
              <a:rPr lang="en-US" dirty="0"/>
              <a:t>str (String)</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339972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a:t>C</a:t>
            </a:r>
            <a:r>
              <a:rPr lang="en-US" dirty="0" smtClean="0"/>
              <a:t>onversion</a:t>
            </a:r>
            <a:endParaRPr lang="en-US" dirty="0"/>
          </a:p>
        </p:txBody>
      </p:sp>
      <p:sp>
        <p:nvSpPr>
          <p:cNvPr id="3" name="Content Placeholder 2"/>
          <p:cNvSpPr>
            <a:spLocks noGrp="1"/>
          </p:cNvSpPr>
          <p:nvPr>
            <p:ph idx="1"/>
          </p:nvPr>
        </p:nvSpPr>
        <p:spPr/>
        <p:txBody>
          <a:bodyPr/>
          <a:lstStyle/>
          <a:p>
            <a:r>
              <a:rPr lang="en-US" dirty="0" smtClean="0"/>
              <a:t>See </a:t>
            </a:r>
            <a:r>
              <a:rPr lang="en-US" dirty="0" smtClean="0">
                <a:latin typeface="Courier"/>
              </a:rPr>
              <a:t>TypeConversion.ipynb</a:t>
            </a:r>
          </a:p>
          <a:p>
            <a:r>
              <a:rPr lang="en-US" dirty="0" smtClean="0"/>
              <a:t>Variables can sometime be converted to another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1854310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399" y="1115736"/>
            <a:ext cx="8053431" cy="5010427"/>
          </a:xfrm>
        </p:spPr>
        <p:txBody>
          <a:bodyPr/>
          <a:lstStyle/>
          <a:p>
            <a:pPr>
              <a:spcBef>
                <a:spcPts val="0"/>
              </a:spcBef>
            </a:pPr>
            <a:r>
              <a:rPr lang="en-US" dirty="0" smtClean="0"/>
              <a:t>Python is a popular language in data analytics</a:t>
            </a:r>
          </a:p>
          <a:p>
            <a:pPr>
              <a:spcBef>
                <a:spcPts val="0"/>
              </a:spcBef>
            </a:pPr>
            <a:r>
              <a:rPr lang="en-US" dirty="0" smtClean="0"/>
              <a:t>Data is most often:</a:t>
            </a:r>
          </a:p>
          <a:p>
            <a:pPr lvl="1">
              <a:spcBef>
                <a:spcPts val="0"/>
              </a:spcBef>
            </a:pPr>
            <a:r>
              <a:rPr lang="en-US" dirty="0" smtClean="0"/>
              <a:t>Too large to inspect visually</a:t>
            </a:r>
          </a:p>
          <a:p>
            <a:pPr lvl="1">
              <a:spcBef>
                <a:spcPts val="0"/>
              </a:spcBef>
            </a:pPr>
            <a:r>
              <a:rPr lang="en-US" dirty="0" smtClean="0"/>
              <a:t>Too large/slow to analyze with Excel, Minitab, …</a:t>
            </a:r>
          </a:p>
          <a:p>
            <a:pPr lvl="1">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7161935"/>
              </p:ext>
            </p:extLst>
          </p:nvPr>
        </p:nvGraphicFramePr>
        <p:xfrm>
          <a:off x="914400" y="1229438"/>
          <a:ext cx="7772400" cy="2983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6299388"/>
                    </a:ext>
                  </a:extLst>
                </a:gridCol>
                <a:gridCol w="11388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8768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File: </a:t>
            </a:r>
            <a:r>
              <a:rPr lang="en-US" dirty="0" smtClean="0">
                <a:latin typeface="Courier"/>
              </a:rPr>
              <a:t>MathOps.ipynb</a:t>
            </a:r>
            <a:endParaRPr lang="en-US" dirty="0">
              <a:latin typeface="Courier"/>
            </a:endParaRPr>
          </a:p>
          <a:p>
            <a:r>
              <a:rPr lang="en-US" dirty="0" smtClean="0"/>
              <a:t>Computations with  +, </a:t>
            </a:r>
            <a:r>
              <a:rPr lang="en-US" dirty="0"/>
              <a:t>-, *, </a:t>
            </a:r>
            <a:r>
              <a:rPr lang="en-US" dirty="0" smtClean="0"/>
              <a:t>**, %</a:t>
            </a:r>
          </a:p>
          <a:p>
            <a:pPr lvl="1"/>
            <a:r>
              <a:rPr lang="en-US" dirty="0" smtClean="0">
                <a:latin typeface="Courier" pitchFamily="49" charset="0"/>
              </a:rPr>
              <a:t>int</a:t>
            </a:r>
            <a:r>
              <a:rPr lang="en-US" dirty="0" smtClean="0"/>
              <a:t>eger type if all data in a operation are integers</a:t>
            </a:r>
          </a:p>
          <a:p>
            <a:pPr lvl="1"/>
            <a:r>
              <a:rPr lang="en-US" dirty="0" smtClean="0">
                <a:latin typeface="Courier" pitchFamily="49" charset="0"/>
              </a:rPr>
              <a:t>float</a:t>
            </a:r>
            <a:r>
              <a:rPr lang="en-US" i="1" dirty="0" smtClean="0"/>
              <a:t> </a:t>
            </a:r>
            <a:r>
              <a:rPr lang="en-US" dirty="0" smtClean="0"/>
              <a:t>type</a:t>
            </a:r>
            <a:r>
              <a:rPr lang="en-US" i="1" dirty="0" smtClean="0"/>
              <a:t> </a:t>
            </a:r>
            <a:r>
              <a:rPr lang="en-US" dirty="0" smtClean="0"/>
              <a:t>if any argument is </a:t>
            </a:r>
            <a:r>
              <a:rPr lang="en-US" dirty="0" smtClean="0">
                <a:latin typeface="Courier" pitchFamily="49" charset="0"/>
              </a:rPr>
              <a:t>float</a:t>
            </a:r>
            <a:r>
              <a:rPr lang="en-US" dirty="0" smtClean="0"/>
              <a:t> type</a:t>
            </a:r>
          </a:p>
          <a:p>
            <a:r>
              <a:rPr lang="en-US" dirty="0" smtClean="0"/>
              <a:t>Exception: computations with division (/)</a:t>
            </a:r>
          </a:p>
          <a:p>
            <a:pPr lvl="1"/>
            <a:r>
              <a:rPr lang="en-US" dirty="0" smtClean="0"/>
              <a:t>Results are always </a:t>
            </a:r>
            <a:r>
              <a:rPr lang="en-US" dirty="0" smtClean="0">
                <a:latin typeface="Courier" pitchFamily="49" charset="0"/>
              </a:rPr>
              <a:t>float</a:t>
            </a:r>
            <a:r>
              <a:rPr lang="en-US" dirty="0" smtClean="0"/>
              <a:t>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smtClean="0">
                <a:latin typeface="Courier"/>
              </a:rPr>
              <a:t>OrderOfOperations.ipynb</a:t>
            </a:r>
          </a:p>
          <a:p>
            <a:r>
              <a:rPr lang="en-US" dirty="0" smtClean="0"/>
              <a:t>Compute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avg1 = x1 + x2/2</a:t>
            </a:r>
          </a:p>
          <a:p>
            <a:pPr marL="457200" lvl="1" indent="0">
              <a:buNone/>
            </a:pPr>
            <a:r>
              <a:rPr lang="en-US" dirty="0" smtClean="0">
                <a:latin typeface="Courier New" panose="02070309020205020404" pitchFamily="49" charset="0"/>
                <a:cs typeface="Courier New" panose="02070309020205020404" pitchFamily="49" charset="0"/>
              </a:rPr>
              <a:t>print(avg1)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avg2 = (x1 + x2)/2</a:t>
            </a:r>
          </a:p>
          <a:p>
            <a:pPr marL="457200" lvl="1" indent="0">
              <a:buNone/>
            </a:pPr>
            <a:r>
              <a:rPr lang="en-US" dirty="0" smtClean="0">
                <a:latin typeface="Courier New" panose="02070309020205020404" pitchFamily="49" charset="0"/>
                <a:cs typeface="Courier New" panose="02070309020205020404" pitchFamily="49" charset="0"/>
              </a:rPr>
              <a:t>print(avg2)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46</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latin typeface="Courier"/>
              </a:rPr>
              <a:t>NamingVariables.ipynb</a:t>
            </a:r>
          </a:p>
          <a:p>
            <a:r>
              <a:rPr lang="en-US" dirty="0" smtClean="0"/>
              <a:t>What happens when you execute this?</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Attributes of Programs</a:t>
            </a:r>
            <a:endParaRPr lang="en-US" dirty="0"/>
          </a:p>
        </p:txBody>
      </p:sp>
      <p:sp>
        <p:nvSpPr>
          <p:cNvPr id="3" name="Content Placeholder 2"/>
          <p:cNvSpPr>
            <a:spLocks noGrp="1"/>
          </p:cNvSpPr>
          <p:nvPr>
            <p:ph idx="1"/>
          </p:nvPr>
        </p:nvSpPr>
        <p:spPr/>
        <p:txBody>
          <a:bodyPr/>
          <a:lstStyle/>
          <a:p>
            <a:r>
              <a:rPr lang="en-US" dirty="0" smtClean="0"/>
              <a:t>Sequential execution</a:t>
            </a:r>
          </a:p>
          <a:p>
            <a:r>
              <a:rPr lang="en-US" dirty="0" smtClean="0"/>
              <a:t>Input</a:t>
            </a:r>
          </a:p>
          <a:p>
            <a:r>
              <a:rPr lang="en-US" dirty="0" smtClean="0"/>
              <a:t>Output</a:t>
            </a:r>
          </a:p>
          <a:p>
            <a:r>
              <a:rPr lang="en-US" dirty="0" smtClean="0"/>
              <a:t>Conditional execution</a:t>
            </a:r>
          </a:p>
          <a:p>
            <a:r>
              <a:rPr lang="en-US" dirty="0" smtClean="0"/>
              <a:t>Repeated execution</a:t>
            </a:r>
          </a:p>
          <a:p>
            <a:r>
              <a:rPr lang="en-US" dirty="0" smtClean="0"/>
              <a:t>Python data types</a:t>
            </a:r>
          </a:p>
          <a:p>
            <a:r>
              <a:rPr lang="en-US" dirty="0" smtClean="0"/>
              <a:t>Functions</a:t>
            </a:r>
          </a:p>
          <a:p>
            <a:r>
              <a:rPr lang="en-US" dirty="0" smtClean="0"/>
              <a:t>Data management and computation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a:t>
            </a:fld>
            <a:endParaRPr lang="en-US" dirty="0"/>
          </a:p>
        </p:txBody>
      </p:sp>
    </p:spTree>
    <p:extLst>
      <p:ext uri="{BB962C8B-B14F-4D97-AF65-F5344CB8AC3E}">
        <p14:creationId xmlns:p14="http://schemas.microsoft.com/office/powerpoint/2010/main" val="267694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print(varcost)</a:t>
            </a:r>
          </a:p>
          <a:p>
            <a:pPr lvl="1"/>
            <a:r>
              <a:rPr lang="en-US" dirty="0" smtClean="0">
                <a:latin typeface="Courier New" panose="02070309020205020404" pitchFamily="49" charset="0"/>
                <a:cs typeface="Courier New" panose="02070309020205020404" pitchFamily="49" charset="0"/>
              </a:rPr>
              <a:t>print(varCost)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2680101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t>Assume that you are writing a computer program that requires that requires a variable to store the current temperature in Williamsburg, VA. What do you think is the best variable name for this data?</a:t>
            </a:r>
          </a:p>
          <a:p>
            <a:pPr lvl="1"/>
            <a:r>
              <a:rPr lang="en-US" sz="2000" dirty="0">
                <a:latin typeface="Courier"/>
              </a:rPr>
              <a:t>wt </a:t>
            </a:r>
          </a:p>
          <a:p>
            <a:pPr lvl="1"/>
            <a:r>
              <a:rPr lang="en-US" sz="2000" dirty="0">
                <a:latin typeface="Courier"/>
              </a:rPr>
              <a:t>current_temperature_in_Williamsburg_Virginia</a:t>
            </a:r>
          </a:p>
          <a:p>
            <a:pPr lvl="1"/>
            <a:r>
              <a:rPr lang="en-US" sz="2000" dirty="0">
                <a:latin typeface="Courier"/>
              </a:rPr>
              <a:t>tempCurWburg</a:t>
            </a:r>
          </a:p>
          <a:p>
            <a:pPr lvl="1"/>
            <a:r>
              <a:rPr lang="en-US" sz="2000" dirty="0" smtClean="0">
                <a:latin typeface="Courier"/>
              </a:rPr>
              <a:t>currentTemperatureWilliamsburgVirginia</a:t>
            </a:r>
            <a:endParaRPr lang="en-US" sz="2000"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10145775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399" y="1157682"/>
            <a:ext cx="8070209" cy="4968482"/>
          </a:xfrm>
        </p:spPr>
        <p:txBody>
          <a:bodyPr/>
          <a:lstStyle/>
          <a:p>
            <a:r>
              <a:rPr lang="en-US" dirty="0" smtClean="0"/>
              <a:t>Assume </a:t>
            </a:r>
            <a:r>
              <a:rPr lang="en-US" dirty="0"/>
              <a:t>that you are writing a computer program that monitors the price of an article on ebay.com, which in this case is an original VHS tape of the original Star Wars movie.  What do you think is the best variable name for this data?</a:t>
            </a:r>
          </a:p>
          <a:p>
            <a:pPr lvl="1"/>
            <a:r>
              <a:rPr lang="en-US" sz="2000" dirty="0">
                <a:latin typeface="Courier"/>
              </a:rPr>
              <a:t>x </a:t>
            </a:r>
          </a:p>
          <a:p>
            <a:pPr lvl="1"/>
            <a:r>
              <a:rPr lang="en-US" sz="2000" dirty="0">
                <a:latin typeface="Courier"/>
              </a:rPr>
              <a:t>sw</a:t>
            </a:r>
          </a:p>
          <a:p>
            <a:pPr lvl="1"/>
            <a:r>
              <a:rPr lang="en-US" sz="2000" dirty="0">
                <a:latin typeface="Courier"/>
              </a:rPr>
              <a:t>priceStarWars </a:t>
            </a:r>
          </a:p>
          <a:p>
            <a:pPr lvl="1"/>
            <a:r>
              <a:rPr lang="en-US" sz="2000" dirty="0">
                <a:latin typeface="Courier"/>
              </a:rPr>
              <a:t>currentPriceOriginalStarWarsVHSScrapedFromEBay</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12512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Reference</a:t>
            </a:r>
          </a:p>
          <a:p>
            <a:pPr lvl="1"/>
            <a:r>
              <a:rPr lang="en-US" sz="2400" dirty="0">
                <a:hlinkClick r:id="rId2"/>
              </a:rPr>
              <a:t>https://</a:t>
            </a:r>
            <a:r>
              <a:rPr lang="en-US" sz="2400" dirty="0" smtClean="0">
                <a:hlinkClick r:id="rId2"/>
              </a:rPr>
              <a:t>docs.python.org/3.6/library/functions.html</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
        <p:nvSpPr>
          <p:cNvPr id="5" name="TextBox 4"/>
          <p:cNvSpPr txBox="1"/>
          <p:nvPr/>
        </p:nvSpPr>
        <p:spPr>
          <a:xfrm>
            <a:off x="1405116" y="1796872"/>
            <a:ext cx="4344459"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2</a:t>
            </a:r>
          </a:p>
          <a:p>
            <a:r>
              <a:rPr lang="en-US" sz="3600" dirty="0" smtClean="0">
                <a:latin typeface="Courier New" panose="02070309020205020404" pitchFamily="49" charset="0"/>
                <a:cs typeface="Courier New" panose="02070309020205020404" pitchFamily="49" charset="0"/>
              </a:rPr>
              <a:t>y = 3</a:t>
            </a:r>
          </a:p>
          <a:p>
            <a:r>
              <a:rPr lang="en-US" sz="3600" dirty="0" smtClean="0">
                <a:latin typeface="Courier New" panose="02070309020205020404" pitchFamily="49" charset="0"/>
                <a:cs typeface="Courier New" panose="02070309020205020404" pitchFamily="49" charset="0"/>
              </a:rPr>
              <a:t>print(min(x,y))</a:t>
            </a:r>
          </a:p>
          <a:p>
            <a:r>
              <a:rPr lang="en-US" sz="3600" dirty="0" smtClean="0">
                <a:latin typeface="Courier New" panose="02070309020205020404" pitchFamily="49" charset="0"/>
                <a:cs typeface="Courier New" panose="02070309020205020404" pitchFamily="49" charset="0"/>
              </a:rPr>
              <a:t>print(max(x,y))</a:t>
            </a:r>
          </a:p>
          <a:p>
            <a:r>
              <a:rPr lang="en-US" sz="3600" dirty="0" smtClean="0">
                <a:latin typeface="Courier New" panose="02070309020205020404" pitchFamily="49" charset="0"/>
                <a:cs typeface="Courier New" panose="02070309020205020404" pitchFamily="49" charset="0"/>
              </a:rPr>
              <a:t>print(pow(x,y))</a:t>
            </a:r>
            <a:br>
              <a:rPr lang="en-US" sz="3600" dirty="0" smtClean="0">
                <a:latin typeface="Courier New" panose="02070309020205020404" pitchFamily="49" charset="0"/>
                <a:cs typeface="Courier New" panose="02070309020205020404" pitchFamily="49" charset="0"/>
              </a:rPr>
            </a:b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a:t>
            </a:r>
          </a:p>
          <a:p>
            <a:endParaRPr lang="en-US" dirty="0"/>
          </a:p>
          <a:p>
            <a:endParaRPr lang="en-US" dirty="0" smtClean="0"/>
          </a:p>
          <a:p>
            <a:r>
              <a:rPr lang="en-US" dirty="0" smtClean="0"/>
              <a:t>Reference</a:t>
            </a:r>
            <a:endParaRPr lang="en-US" sz="2800" dirty="0" smtClean="0">
              <a:hlinkClick r:id="rId2"/>
            </a:endParaRPr>
          </a:p>
          <a:p>
            <a:pPr lvl="1"/>
            <a:r>
              <a:rPr lang="en-US" sz="2400" dirty="0" smtClean="0">
                <a:hlinkClick r:id="rId2"/>
              </a:rPr>
              <a:t>https</a:t>
            </a:r>
            <a:r>
              <a:rPr lang="en-US" sz="2400" dirty="0">
                <a:hlinkClick r:id="rId2"/>
              </a:rPr>
              <a:t>://</a:t>
            </a:r>
            <a:r>
              <a:rPr lang="en-US" sz="2400" dirty="0" smtClean="0">
                <a:hlinkClick r:id="rId2"/>
              </a:rPr>
              <a:t>docs.python.org/3/library/functions.html</a:t>
            </a:r>
            <a:r>
              <a:rPr lang="en-US" sz="2400" dirty="0" smtClean="0"/>
              <a:t> </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
        <p:nvSpPr>
          <p:cNvPr id="5" name="TextBox 4"/>
          <p:cNvSpPr txBox="1"/>
          <p:nvPr/>
        </p:nvSpPr>
        <p:spPr>
          <a:xfrm>
            <a:off x="1405116" y="1796872"/>
            <a:ext cx="4899098" cy="1200329"/>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myStr = ‘hello’</a:t>
            </a:r>
          </a:p>
          <a:p>
            <a:r>
              <a:rPr lang="en-US" sz="3600" dirty="0" smtClean="0">
                <a:latin typeface="Courier New" panose="02070309020205020404" pitchFamily="49" charset="0"/>
                <a:cs typeface="Courier New" panose="02070309020205020404" pitchFamily="49" charset="0"/>
              </a:rPr>
              <a:t>print(len(myStr))</a:t>
            </a:r>
          </a:p>
        </p:txBody>
      </p:sp>
    </p:spTree>
    <p:extLst>
      <p:ext uri="{BB962C8B-B14F-4D97-AF65-F5344CB8AC3E}">
        <p14:creationId xmlns:p14="http://schemas.microsoft.com/office/powerpoint/2010/main" val="33793894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Input from the Keyboard</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7173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335182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2.10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9051327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729230"/>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KeyboardInput.ipynb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pic>
        <p:nvPicPr>
          <p:cNvPr id="6" name="Picture 5"/>
          <p:cNvPicPr>
            <a:picLocks noChangeAspect="1"/>
          </p:cNvPicPr>
          <p:nvPr/>
        </p:nvPicPr>
        <p:blipFill>
          <a:blip r:embed="rId2"/>
          <a:stretch>
            <a:fillRect/>
          </a:stretch>
        </p:blipFill>
        <p:spPr>
          <a:xfrm>
            <a:off x="1050371" y="3059075"/>
            <a:ext cx="7921037" cy="2016264"/>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input()</a:t>
            </a:r>
            <a:r>
              <a:rPr lang="en-US" dirty="0" smtClean="0"/>
              <a:t>yields string data </a:t>
            </a:r>
          </a:p>
          <a:p>
            <a:r>
              <a:rPr lang="en-US" dirty="0" smtClean="0"/>
              <a:t>Convert data to float</a:t>
            </a:r>
          </a:p>
          <a:p>
            <a:pPr lvl="1"/>
            <a:r>
              <a:rPr lang="en-US" dirty="0" smtClean="0">
                <a:latin typeface="Courier New" panose="02070309020205020404" pitchFamily="49" charset="0"/>
                <a:cs typeface="Courier New" panose="02070309020205020404" pitchFamily="49" charset="0"/>
              </a:rPr>
              <a:t>float()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914400" y="2934590"/>
            <a:ext cx="8170877" cy="1441163"/>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a program to convert a Farenheit temperature entered via </a:t>
            </a:r>
            <a:r>
              <a:rPr lang="en-US" dirty="0" smtClean="0">
                <a:latin typeface="Courier New" panose="02070309020205020404" pitchFamily="49" charset="0"/>
                <a:cs typeface="Courier New" panose="02070309020205020404" pitchFamily="49" charset="0"/>
              </a:rPr>
              <a:t>input()</a:t>
            </a:r>
            <a:r>
              <a:rPr lang="en-US" dirty="0" smtClean="0"/>
              <a:t>into a Celsius temperature.</a:t>
            </a:r>
          </a:p>
          <a:p>
            <a:r>
              <a:rPr lang="en-US" dirty="0"/>
              <a:t>Print out a message that looks like this, assuming a user had entered 32 degrees:</a:t>
            </a:r>
          </a:p>
          <a:p>
            <a:pPr marL="457200" lvl="1" indent="0">
              <a:buNone/>
            </a:pPr>
            <a:r>
              <a:rPr lang="en-US" dirty="0">
                <a:latin typeface="Courier"/>
              </a:rPr>
              <a:t>'The Celsius equivalent of the temperature you entered, 32 degrees, is 0 degrees Celsius.'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5428014"/>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5428014"/>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27</a:t>
            </a:r>
          </a:p>
          <a:p>
            <a:r>
              <a:rPr lang="en-US" dirty="0"/>
              <a:t>Exercise 2.4, pg. </a:t>
            </a:r>
            <a:r>
              <a:rPr lang="en-US" dirty="0" smtClean="0"/>
              <a:t>27</a:t>
            </a:r>
          </a:p>
          <a:p>
            <a:r>
              <a:rPr lang="en-US" dirty="0"/>
              <a:t>Exercise 2.5, pg. </a:t>
            </a:r>
            <a:r>
              <a:rPr lang="en-US" dirty="0" smtClean="0"/>
              <a:t>28</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Boolean Expressions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12601408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print(x == 3)</a:t>
            </a:r>
          </a:p>
          <a:p>
            <a:pPr lvl="1"/>
            <a:r>
              <a:rPr lang="en-US" dirty="0" smtClean="0">
                <a:latin typeface="Courier New" panose="02070309020205020404" pitchFamily="49" charset="0"/>
                <a:cs typeface="Courier New" panose="02070309020205020404" pitchFamily="49" charset="0"/>
              </a:rPr>
              <a:t>print(x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a:t>
            </a:r>
            <a:r>
              <a:rPr lang="en-US" dirty="0"/>
              <a:t>comparison (</a:t>
            </a:r>
            <a:r>
              <a:rPr lang="en-US" dirty="0">
                <a:latin typeface="Courier"/>
              </a:rPr>
              <a:t>True</a:t>
            </a:r>
            <a:r>
              <a:rPr lang="en-US" dirty="0"/>
              <a:t> or </a:t>
            </a:r>
            <a:r>
              <a:rPr lang="en-US" dirty="0">
                <a:latin typeface="Courier"/>
              </a:rPr>
              <a:t>False</a:t>
            </a:r>
            <a:r>
              <a:rPr lang="en-US" dirty="0"/>
              <a:t>) </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573128"/>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a:hlinkClick r:id="rId3" action="ppaction://hlinksldjump"/>
              </a:rPr>
              <a:t>Get Course Material</a:t>
            </a:r>
            <a:endParaRPr lang="en-US" dirty="0" smtClean="0"/>
          </a:p>
          <a:p>
            <a:pPr>
              <a:spcBef>
                <a:spcPts val="0"/>
              </a:spcBef>
            </a:pPr>
            <a:r>
              <a:rPr lang="en-US" dirty="0" smtClean="0">
                <a:hlinkClick r:id="rId4" action="ppaction://hlinksldjump"/>
              </a:rPr>
              <a:t>Jupyter set-up</a:t>
            </a:r>
            <a:endParaRPr lang="en-US" dirty="0" smtClean="0"/>
          </a:p>
          <a:p>
            <a:pPr>
              <a:spcBef>
                <a:spcPts val="0"/>
              </a:spcBef>
            </a:pPr>
            <a:r>
              <a:rPr lang="en-US" dirty="0" smtClean="0">
                <a:hlinkClick r:id="rId5" action="ppaction://hlinksldjump"/>
              </a:rPr>
              <a:t>Introduction to Python</a:t>
            </a:r>
            <a:endParaRPr lang="en-US" dirty="0" smtClean="0"/>
          </a:p>
          <a:p>
            <a:pPr>
              <a:spcBef>
                <a:spcPts val="0"/>
              </a:spcBef>
            </a:pPr>
            <a:r>
              <a:rPr lang="en-US" dirty="0" smtClean="0">
                <a:hlinkClick r:id="rId6" action="ppaction://hlinksldjump"/>
              </a:rPr>
              <a:t>Variables, Data Types, &amp; Statements</a:t>
            </a:r>
            <a:endParaRPr lang="en-US" dirty="0" smtClean="0"/>
          </a:p>
          <a:p>
            <a:pPr>
              <a:spcBef>
                <a:spcPts val="0"/>
              </a:spcBef>
            </a:pPr>
            <a:r>
              <a:rPr lang="en-US" dirty="0">
                <a:hlinkClick r:id="rId7" action="ppaction://hlinksldjump"/>
              </a:rPr>
              <a:t>Keyboard Input</a:t>
            </a:r>
            <a:endParaRPr lang="en-US" dirty="0" smtClean="0"/>
          </a:p>
          <a:p>
            <a:pPr>
              <a:spcBef>
                <a:spcPts val="0"/>
              </a:spcBef>
            </a:pPr>
            <a:r>
              <a:rPr lang="en-US" dirty="0" smtClean="0">
                <a:hlinkClick r:id="rId8" action="ppaction://hlinksldjump"/>
              </a:rPr>
              <a:t>Boolean &amp; Conditional Statements</a:t>
            </a:r>
            <a:endParaRPr lang="en-US" dirty="0" smtClean="0"/>
          </a:p>
          <a:p>
            <a:pPr>
              <a:spcBef>
                <a:spcPts val="0"/>
              </a:spcBef>
            </a:pPr>
            <a:r>
              <a:rPr lang="en-US" dirty="0">
                <a:hlinkClick r:id="rId9" action="ppaction://hlinksldjump"/>
              </a:rPr>
              <a:t>Commenting and </a:t>
            </a:r>
            <a:r>
              <a:rPr lang="en-US" dirty="0" smtClean="0">
                <a:hlinkClick r:id="rId9" action="ppaction://hlinksldjump"/>
              </a:rPr>
              <a:t>Markdown</a:t>
            </a:r>
          </a:p>
          <a:p>
            <a:pPr>
              <a:spcBef>
                <a:spcPts val="0"/>
              </a:spcBef>
            </a:pPr>
            <a:r>
              <a:rPr lang="en-US" dirty="0" smtClean="0">
                <a:hlinkClick r:id="rId10" action="ppaction://hlinksldjump"/>
              </a:rPr>
              <a:t>Functions</a:t>
            </a:r>
            <a:endParaRPr lang="en-US" dirty="0" smtClean="0"/>
          </a:p>
          <a:p>
            <a:pPr>
              <a:spcBef>
                <a:spcPts val="0"/>
              </a:spcBef>
            </a:pPr>
            <a:r>
              <a:rPr lang="en-US" dirty="0">
                <a:hlinkClick r:id="rId11" action="ppaction://hlinksldjump"/>
              </a:rPr>
              <a:t>Spyder Development Environment</a:t>
            </a:r>
            <a:endParaRPr lang="en-US" dirty="0"/>
          </a:p>
          <a:p>
            <a:pPr>
              <a:spcBef>
                <a:spcPts val="0"/>
              </a:spcBef>
            </a:pPr>
            <a:r>
              <a:rPr lang="en-US" dirty="0" smtClean="0">
                <a:hlinkClick r:id="rId12" action="ppaction://hlinksldjump"/>
              </a:rPr>
              <a:t>Debugging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TextBox 4"/>
          <p:cNvSpPr txBox="1"/>
          <p:nvPr/>
        </p:nvSpPr>
        <p:spPr>
          <a:xfrm>
            <a:off x="5172363" y="2447636"/>
            <a:ext cx="3191899"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print(type(x))</a:t>
            </a:r>
          </a:p>
          <a:p>
            <a:r>
              <a:rPr lang="en-US" sz="2800" dirty="0" smtClean="0">
                <a:latin typeface="Courier New" panose="02070309020205020404" pitchFamily="49" charset="0"/>
                <a:cs typeface="Courier New" panose="02070309020205020404" pitchFamily="49" charset="0"/>
              </a:rPr>
              <a:t>print(type(y))</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977097"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&lt; y)</a:t>
            </a:r>
          </a:p>
          <a:p>
            <a:r>
              <a:rPr lang="en-US" sz="2800" dirty="0" smtClean="0">
                <a:latin typeface="Courier New" panose="02070309020205020404" pitchFamily="49" charset="0"/>
                <a:cs typeface="Courier New" panose="02070309020205020404" pitchFamily="49" charset="0"/>
              </a:rPr>
              <a:t>print(x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sp>
        <p:nvSpPr>
          <p:cNvPr id="6" name="TextBox 5"/>
          <p:cNvSpPr txBox="1"/>
          <p:nvPr/>
        </p:nvSpPr>
        <p:spPr>
          <a:xfrm>
            <a:off x="805977"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print(x==y)</a:t>
            </a:r>
          </a:p>
          <a:p>
            <a:r>
              <a:rPr lang="en-US" sz="2800" dirty="0" smtClean="0">
                <a:latin typeface="Courier New" panose="02070309020205020404" pitchFamily="49" charset="0"/>
                <a:cs typeface="Courier New" panose="02070309020205020404" pitchFamily="49" charset="0"/>
              </a:rPr>
              <a:t>print(not(x==y))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print(x&lt;y)</a:t>
            </a:r>
          </a:p>
          <a:p>
            <a:r>
              <a:rPr lang="en-US" sz="2800" dirty="0" smtClean="0">
                <a:latin typeface="Courier New" panose="02070309020205020404" pitchFamily="49" charset="0"/>
                <a:cs typeface="Courier New" panose="02070309020205020404" pitchFamily="49" charset="0"/>
              </a:rPr>
              <a:t>print(not(x&lt;y))</a:t>
            </a:r>
          </a:p>
        </p:txBody>
      </p:sp>
      <p:sp>
        <p:nvSpPr>
          <p:cNvPr id="7" name="TextBox 6"/>
          <p:cNvSpPr txBox="1"/>
          <p:nvPr/>
        </p:nvSpPr>
        <p:spPr>
          <a:xfrm>
            <a:off x="4431849" y="3270432"/>
            <a:ext cx="4871541"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print((x&lt;5) and (y&gt;5))</a:t>
            </a:r>
          </a:p>
          <a:p>
            <a:r>
              <a:rPr lang="en-US" sz="2800" dirty="0" smtClean="0">
                <a:latin typeface="Courier New" panose="02070309020205020404" pitchFamily="49" charset="0"/>
                <a:cs typeface="Courier New" panose="02070309020205020404" pitchFamily="49" charset="0"/>
              </a:rPr>
              <a:t>print((x&lt;4)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342239"/>
            <a:ext cx="7772400" cy="4303629"/>
          </a:xfrm>
        </p:spPr>
        <p:txBody>
          <a:bodyPr/>
          <a:lstStyle/>
          <a:p>
            <a:r>
              <a:rPr lang="en-US" dirty="0" smtClean="0">
                <a:latin typeface="Courier"/>
              </a:rPr>
              <a:t>ConditionalStatements.ipynb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pic>
        <p:nvPicPr>
          <p:cNvPr id="5" name="Picture 4"/>
          <p:cNvPicPr>
            <a:picLocks noChangeAspect="1"/>
          </p:cNvPicPr>
          <p:nvPr/>
        </p:nvPicPr>
        <p:blipFill>
          <a:blip r:embed="rId2"/>
          <a:stretch>
            <a:fillRect/>
          </a:stretch>
        </p:blipFill>
        <p:spPr>
          <a:xfrm>
            <a:off x="1144005" y="2186774"/>
            <a:ext cx="7778998" cy="2989233"/>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OddEven.ipynb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pic>
        <p:nvPicPr>
          <p:cNvPr id="7" name="Picture 6"/>
          <p:cNvPicPr>
            <a:picLocks noChangeAspect="1"/>
          </p:cNvPicPr>
          <p:nvPr/>
        </p:nvPicPr>
        <p:blipFill>
          <a:blip r:embed="rId2"/>
          <a:stretch>
            <a:fillRect/>
          </a:stretch>
        </p:blipFill>
        <p:spPr>
          <a:xfrm>
            <a:off x="914400" y="3186260"/>
            <a:ext cx="8170877" cy="1441163"/>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conversion in a Jupyter cell: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961152" cy="2918755"/>
          </a:xfrm>
        </p:spPr>
        <p:txBody>
          <a:bodyPr/>
          <a:lstStyle/>
          <a:p>
            <a:r>
              <a:rPr lang="en-US" dirty="0" smtClean="0"/>
              <a:t>Let’s fix prior code for one variable</a:t>
            </a:r>
          </a:p>
          <a:p>
            <a:pPr lvl="1"/>
            <a:r>
              <a:rPr lang="en-US" dirty="0" smtClean="0">
                <a:latin typeface="Courier"/>
              </a:rPr>
              <a:t>ConditionalStatements.ipynb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pic>
        <p:nvPicPr>
          <p:cNvPr id="5" name="Picture 4"/>
          <p:cNvPicPr>
            <a:picLocks noChangeAspect="1"/>
          </p:cNvPicPr>
          <p:nvPr/>
        </p:nvPicPr>
        <p:blipFill>
          <a:blip r:embed="rId2"/>
          <a:stretch>
            <a:fillRect/>
          </a:stretch>
        </p:blipFill>
        <p:spPr>
          <a:xfrm>
            <a:off x="2488297" y="2268548"/>
            <a:ext cx="4133850" cy="1724025"/>
          </a:xfrm>
          <a:prstGeom prst="rect">
            <a:avLst/>
          </a:prstGeom>
        </p:spPr>
      </p:pic>
      <p:pic>
        <p:nvPicPr>
          <p:cNvPr id="8" name="Picture 7"/>
          <p:cNvPicPr>
            <a:picLocks noChangeAspect="1"/>
          </p:cNvPicPr>
          <p:nvPr/>
        </p:nvPicPr>
        <p:blipFill>
          <a:blip r:embed="rId3"/>
          <a:stretch>
            <a:fillRect/>
          </a:stretch>
        </p:blipFill>
        <p:spPr>
          <a:xfrm>
            <a:off x="914400" y="4398317"/>
            <a:ext cx="8170877" cy="1441163"/>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934456"/>
            <a:ext cx="7772400" cy="4678363"/>
          </a:xfrm>
        </p:spPr>
        <p:txBody>
          <a:bodyPr/>
          <a:lstStyle/>
          <a:p>
            <a:pPr>
              <a:spcBef>
                <a:spcPts val="0"/>
              </a:spcBef>
            </a:pPr>
            <a:r>
              <a:rPr lang="en-US" dirty="0" smtClean="0">
                <a:hlinkClick r:id="rId2" action="ppaction://hlinksldjump"/>
              </a:rPr>
              <a:t>Lists</a:t>
            </a:r>
            <a:endParaRPr lang="en-US" dirty="0"/>
          </a:p>
          <a:p>
            <a:pPr>
              <a:spcBef>
                <a:spcPts val="0"/>
              </a:spcBef>
            </a:pPr>
            <a:r>
              <a:rPr lang="en-US" dirty="0">
                <a:hlinkClick r:id="rId3" action="ppaction://hlinksldjump"/>
              </a:rPr>
              <a:t>More Sorting</a:t>
            </a:r>
            <a:endParaRPr lang="en-US" dirty="0"/>
          </a:p>
          <a:p>
            <a:pPr>
              <a:spcBef>
                <a:spcPts val="0"/>
              </a:spcBef>
            </a:pPr>
            <a:r>
              <a:rPr lang="en-US" dirty="0">
                <a:hlinkClick r:id="rId4" action="ppaction://hlinksldjump"/>
              </a:rPr>
              <a:t>Sets</a:t>
            </a:r>
            <a:endParaRPr lang="en-US" dirty="0"/>
          </a:p>
          <a:p>
            <a:pPr>
              <a:spcBef>
                <a:spcPts val="0"/>
              </a:spcBef>
            </a:pPr>
            <a:r>
              <a:rPr lang="en-US" dirty="0">
                <a:hlinkClick r:id="rId5" action="ppaction://hlinksldjump"/>
              </a:rPr>
              <a:t>Loops</a:t>
            </a:r>
            <a:endParaRPr lang="en-US" dirty="0"/>
          </a:p>
          <a:p>
            <a:pPr>
              <a:spcBef>
                <a:spcPts val="0"/>
              </a:spcBef>
            </a:pPr>
            <a:r>
              <a:rPr lang="en-US" dirty="0">
                <a:hlinkClick r:id="rId6" action="ppaction://hlinksldjump"/>
              </a:rPr>
              <a:t>List Comprehension</a:t>
            </a:r>
            <a:endParaRPr lang="en-US" dirty="0">
              <a:hlinkClick r:id="rId7" action="ppaction://hlinksldjump"/>
            </a:endParaRPr>
          </a:p>
          <a:p>
            <a:pPr>
              <a:spcBef>
                <a:spcPts val="0"/>
              </a:spcBef>
            </a:pPr>
            <a:r>
              <a:rPr lang="en-US" dirty="0" smtClean="0">
                <a:hlinkClick r:id="rId8" action="ppaction://hlinksldjump"/>
              </a:rPr>
              <a:t>Tuples</a:t>
            </a:r>
            <a:endParaRPr lang="en-US" dirty="0"/>
          </a:p>
          <a:p>
            <a:pPr>
              <a:spcBef>
                <a:spcPts val="0"/>
              </a:spcBef>
            </a:pPr>
            <a:r>
              <a:rPr lang="en-US" dirty="0" smtClean="0">
                <a:hlinkClick r:id="rId9" action="ppaction://hlinksldjump"/>
              </a:rPr>
              <a:t>Dictionaries</a:t>
            </a:r>
            <a:endParaRPr lang="en-US" dirty="0"/>
          </a:p>
          <a:p>
            <a:pPr>
              <a:spcBef>
                <a:spcPts val="0"/>
              </a:spcBef>
            </a:pPr>
            <a:r>
              <a:rPr lang="en-US" dirty="0">
                <a:hlinkClick r:id="rId10" action="ppaction://hlinksldjump"/>
              </a:rPr>
              <a:t>Files Input &amp; Output</a:t>
            </a:r>
            <a:endParaRPr lang="en-US" dirty="0"/>
          </a:p>
          <a:p>
            <a:pPr>
              <a:spcBef>
                <a:spcPts val="0"/>
              </a:spcBef>
            </a:pPr>
            <a:r>
              <a:rPr lang="en-US" dirty="0" smtClean="0">
                <a:latin typeface="Courier"/>
                <a:hlinkClick r:id="rId11" action="ppaction://hlinksldjump"/>
              </a:rPr>
              <a:t>numpy</a:t>
            </a:r>
            <a:r>
              <a:rPr lang="en-US" dirty="0" smtClean="0">
                <a:hlinkClick r:id="rId11" action="ppaction://hlinksldjump"/>
              </a:rPr>
              <a:t> package</a:t>
            </a:r>
            <a:endParaRPr lang="en-US" dirty="0" smtClean="0"/>
          </a:p>
          <a:p>
            <a:pPr>
              <a:spcBef>
                <a:spcPts val="0"/>
              </a:spcBef>
            </a:pPr>
            <a:r>
              <a:rPr lang="en-US" dirty="0" smtClean="0">
                <a:latin typeface="Courier"/>
                <a:hlinkClick r:id="rId12" action="ppaction://hlinksldjump"/>
              </a:rPr>
              <a:t>pandas</a:t>
            </a:r>
            <a:r>
              <a:rPr lang="en-US" dirty="0" smtClean="0">
                <a:hlinkClick r:id="rId12" action="ppaction://hlinksldjump"/>
              </a:rPr>
              <a:t> package</a:t>
            </a:r>
            <a:endParaRPr lang="en-US" dirty="0" smtClean="0"/>
          </a:p>
          <a:p>
            <a:pPr>
              <a:spcBef>
                <a:spcPts val="0"/>
              </a:spcBef>
            </a:pPr>
            <a:r>
              <a:rPr lang="en-US" dirty="0">
                <a:hlinkClick r:id="rId13" action="ppaction://hlinksldjump"/>
              </a:rPr>
              <a:t>Additional Material</a:t>
            </a:r>
            <a:endParaRPr lang="en-US" dirty="0" smtClean="0"/>
          </a:p>
          <a:p>
            <a:pPr>
              <a:spcBef>
                <a:spcPts val="0"/>
              </a:spcBef>
            </a:pPr>
            <a:r>
              <a:rPr lang="en-US" dirty="0" smtClean="0">
                <a:hlinkClick r:id="rId14" action="ppaction://hlinksldjump"/>
              </a:rPr>
              <a:t>Regular Expressions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pic>
        <p:nvPicPr>
          <p:cNvPr id="5" name="Picture 4"/>
          <p:cNvPicPr>
            <a:picLocks noChangeAspect="1"/>
          </p:cNvPicPr>
          <p:nvPr/>
        </p:nvPicPr>
        <p:blipFill>
          <a:blip r:embed="rId3"/>
          <a:stretch>
            <a:fillRect/>
          </a:stretch>
        </p:blipFill>
        <p:spPr>
          <a:xfrm>
            <a:off x="2894202" y="2126009"/>
            <a:ext cx="4217521" cy="4595466"/>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a:t>
            </a:r>
          </a:p>
          <a:p>
            <a:pPr lvl="1"/>
            <a:r>
              <a:rPr lang="en-US" dirty="0" smtClean="0">
                <a:latin typeface="Courier"/>
              </a:rPr>
              <a:t>ConditionalStatements.ipynb	</a:t>
            </a:r>
            <a:endParaRPr lang="en-US" dirty="0" smtClean="0"/>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
        <p:nvSpPr>
          <p:cNvPr id="5" name="TextBox 4"/>
          <p:cNvSpPr txBox="1"/>
          <p:nvPr/>
        </p:nvSpPr>
        <p:spPr>
          <a:xfrm>
            <a:off x="1764143" y="5576121"/>
            <a:ext cx="5561138"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748157"/>
            <a:ext cx="4320413"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x&lt;5 and y/x &gt;10)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try-except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a:t>
            </a:r>
            <a:r>
              <a:rPr lang="en-US" dirty="0" smtClean="0">
                <a:latin typeface="Courier New" panose="02070309020205020404" pitchFamily="49" charset="0"/>
                <a:cs typeface="Courier New" panose="02070309020205020404" pitchFamily="49" charset="0"/>
              </a:rPr>
              <a:t>try-except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38-39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Commenting and Markdown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Section 2.11</a:t>
            </a:r>
          </a:p>
          <a:p>
            <a:pPr lvl="2"/>
            <a:r>
              <a:rPr lang="en-US" dirty="0" smtClean="0"/>
              <a:t>There really isn’t much here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Tree>
    <p:extLst>
      <p:ext uri="{BB962C8B-B14F-4D97-AF65-F5344CB8AC3E}">
        <p14:creationId xmlns:p14="http://schemas.microsoft.com/office/powerpoint/2010/main" val="39352117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Commenting Code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2 methods</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247860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a:t>
            </a:r>
            <a:endParaRPr lang="en-US" dirty="0"/>
          </a:p>
        </p:txBody>
      </p:sp>
      <p:sp>
        <p:nvSpPr>
          <p:cNvPr id="3" name="Content Placeholder 2"/>
          <p:cNvSpPr>
            <a:spLocks noGrp="1"/>
          </p:cNvSpPr>
          <p:nvPr>
            <p:ph idx="1"/>
          </p:nvPr>
        </p:nvSpPr>
        <p:spPr/>
        <p:txBody>
          <a:bodyPr/>
          <a:lstStyle/>
          <a:p>
            <a:r>
              <a:rPr lang="en-US" dirty="0" smtClean="0"/>
              <a:t>Jupyter is excellent at documenting your work</a:t>
            </a:r>
          </a:p>
          <a:p>
            <a:pPr lvl="1"/>
            <a:r>
              <a:rPr lang="en-US" dirty="0" smtClean="0"/>
              <a:t>Can create a “report” in Jupyter</a:t>
            </a:r>
          </a:p>
          <a:p>
            <a:pPr lvl="1"/>
            <a:r>
              <a:rPr lang="en-US" dirty="0" smtClean="0"/>
              <a:t>Example: </a:t>
            </a:r>
            <a:r>
              <a:rPr lang="en-US" dirty="0" smtClean="0">
                <a:latin typeface="Courier"/>
              </a:rPr>
              <a:t>MarkdownExample.ipynb</a:t>
            </a:r>
          </a:p>
          <a:p>
            <a:r>
              <a:rPr lang="en-US" dirty="0" smtClean="0"/>
              <a:t>Create a markdown cell</a:t>
            </a:r>
          </a:p>
          <a:p>
            <a:pPr lvl="1"/>
            <a:r>
              <a:rPr lang="en-US" dirty="0" smtClean="0">
                <a:latin typeface="Courier"/>
              </a:rPr>
              <a:t>Esc-m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spTree>
    <p:extLst>
      <p:ext uri="{BB962C8B-B14F-4D97-AF65-F5344CB8AC3E}">
        <p14:creationId xmlns:p14="http://schemas.microsoft.com/office/powerpoint/2010/main" val="6048715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Tree>
    <p:extLst>
      <p:ext uri="{BB962C8B-B14F-4D97-AF65-F5344CB8AC3E}">
        <p14:creationId xmlns:p14="http://schemas.microsoft.com/office/powerpoint/2010/main" val="216418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68864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4</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Tree>
    <p:extLst>
      <p:ext uri="{BB962C8B-B14F-4D97-AF65-F5344CB8AC3E}">
        <p14:creationId xmlns:p14="http://schemas.microsoft.com/office/powerpoint/2010/main" val="40802683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some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 len(), pow()</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We will use these later:</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r>
              <a:rPr lang="en-US" dirty="0" smtClean="0"/>
              <a:t>For list of built-in Python functions:</a:t>
            </a:r>
          </a:p>
          <a:p>
            <a:pPr lvl="1"/>
            <a:r>
              <a:rPr lang="en-US" dirty="0" smtClean="0">
                <a:hlinkClick r:id="rId2"/>
              </a:rPr>
              <a:t>https://docs.python.org/2/library/functions.html</a:t>
            </a:r>
            <a:endParaRPr lang="en-US" dirty="0" smtClean="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Content Placeholder 2"/>
          <p:cNvSpPr>
            <a:spLocks noGrp="1"/>
          </p:cNvSpPr>
          <p:nvPr>
            <p:ph idx="1"/>
          </p:nvPr>
        </p:nvSpPr>
        <p:spPr>
          <a:xfrm>
            <a:off x="914400" y="1050238"/>
            <a:ext cx="7772400" cy="4678363"/>
          </a:xfrm>
        </p:spPr>
        <p:txBody>
          <a:bodyPr/>
          <a:lstStyle/>
          <a:p>
            <a:r>
              <a:rPr lang="en-US" sz="2800" dirty="0" smtClean="0">
                <a:latin typeface="Courier"/>
              </a:rPr>
              <a:t>CustomFunctionIntroduction.ipynb</a:t>
            </a:r>
          </a:p>
          <a:p>
            <a:r>
              <a:rPr lang="en-US" dirty="0" smtClean="0"/>
              <a:t>A function:</a:t>
            </a:r>
          </a:p>
          <a:p>
            <a:pPr lvl="1"/>
            <a:r>
              <a:rPr lang="en-US" dirty="0" smtClean="0"/>
              <a:t>Has input an output</a:t>
            </a:r>
          </a:p>
          <a:p>
            <a:pPr lvl="1"/>
            <a:r>
              <a:rPr lang="en-US" dirty="0" smtClean="0"/>
              <a:t>Is reusable</a:t>
            </a:r>
          </a:p>
          <a:p>
            <a:pPr lvl="2"/>
            <a:r>
              <a:rPr lang="en-US" dirty="0" smtClean="0"/>
              <a:t>Can be called from other parts of our code</a:t>
            </a:r>
          </a:p>
          <a:p>
            <a:endParaRPr lang="en-US" sz="2800" dirty="0" smtClean="0">
              <a:latin typeface="Courier"/>
            </a:endParaRPr>
          </a:p>
          <a:p>
            <a:endParaRPr lang="en-US" sz="2800" dirty="0">
              <a:latin typeface="Courier"/>
            </a:endParaRPr>
          </a:p>
          <a:p>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5" name="Picture 4"/>
          <p:cNvPicPr>
            <a:picLocks noChangeAspect="1"/>
          </p:cNvPicPr>
          <p:nvPr/>
        </p:nvPicPr>
        <p:blipFill>
          <a:blip r:embed="rId2"/>
          <a:stretch>
            <a:fillRect/>
          </a:stretch>
        </p:blipFill>
        <p:spPr>
          <a:xfrm>
            <a:off x="2904573" y="3796748"/>
            <a:ext cx="4283879" cy="2705608"/>
          </a:xfrm>
          <a:prstGeom prst="rect">
            <a:avLst/>
          </a:prstGeom>
        </p:spPr>
      </p:pic>
      <p:sp>
        <p:nvSpPr>
          <p:cNvPr id="7" name="Rectangle 6"/>
          <p:cNvSpPr/>
          <p:nvPr/>
        </p:nvSpPr>
        <p:spPr>
          <a:xfrm>
            <a:off x="4278684" y="4166792"/>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9790" y="4166792"/>
            <a:ext cx="18313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4278684" y="4683092"/>
            <a:ext cx="6354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14129" y="4166792"/>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83379" y="4166792"/>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29575" y="4478978"/>
            <a:ext cx="96957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961209" y="4478978"/>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27367" y="5579525"/>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496618"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320601"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19" idx="0"/>
          </p:cNvCxnSpPr>
          <p:nvPr/>
        </p:nvCxnSpPr>
        <p:spPr>
          <a:xfrm flipV="1">
            <a:off x="5173623" y="4510992"/>
            <a:ext cx="14603"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a:endCxn id="16" idx="2"/>
          </p:cNvCxnSpPr>
          <p:nvPr/>
        </p:nvCxnSpPr>
        <p:spPr>
          <a:xfrm flipH="1" flipV="1">
            <a:off x="5595905" y="4510992"/>
            <a:ext cx="13239"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1" idx="3"/>
          </p:cNvCxnSpPr>
          <p:nvPr/>
        </p:nvCxnSpPr>
        <p:spPr>
          <a:xfrm flipH="1">
            <a:off x="4545652" y="4823178"/>
            <a:ext cx="1733280" cy="928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4"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animBg="1"/>
      <p:bldP spid="15" grpId="1" animBg="1"/>
      <p:bldP spid="15" grpId="2" animBg="1"/>
      <p:bldP spid="15" grpId="3" animBg="1"/>
      <p:bldP spid="15" grpId="4" animBg="1"/>
      <p:bldP spid="16" grpId="0" animBg="1"/>
      <p:bldP spid="16" grpId="1" animBg="1"/>
      <p:bldP spid="16" grpId="2" animBg="1"/>
      <p:bldP spid="16" grpId="3" animBg="1"/>
      <p:bldP spid="17" grpId="0" animBg="1"/>
      <p:bldP spid="17" grpId="1" animBg="1"/>
      <p:bldP spid="18" grpId="0" animBg="1"/>
      <p:bldP spid="18" grpId="1" animBg="1"/>
      <p:bldP spid="18" grpId="2" animBg="1"/>
      <p:bldP spid="19" grpId="0" animBg="1"/>
      <p:bldP spid="19" grpId="1" animBg="1"/>
      <p:bldP spid="20" grpId="0" animBg="1"/>
      <p:bldP spid="20" grpId="1" animBg="1"/>
      <p:bldP spid="2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Function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pic>
        <p:nvPicPr>
          <p:cNvPr id="5" name="CustomFuncReallySi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447800"/>
            <a:ext cx="8137944" cy="4577593"/>
          </a:xfrm>
          <a:prstGeom prst="rect">
            <a:avLst/>
          </a:prstGeom>
        </p:spPr>
      </p:pic>
    </p:spTree>
    <p:extLst>
      <p:ext uri="{BB962C8B-B14F-4D97-AF65-F5344CB8AC3E}">
        <p14:creationId xmlns:p14="http://schemas.microsoft.com/office/powerpoint/2010/main" val="3462195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Functions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pic>
        <p:nvPicPr>
          <p:cNvPr id="5" name="Picture 4"/>
          <p:cNvPicPr>
            <a:picLocks noChangeAspect="1"/>
          </p:cNvPicPr>
          <p:nvPr/>
        </p:nvPicPr>
        <p:blipFill>
          <a:blip r:embed="rId2"/>
          <a:stretch>
            <a:fillRect/>
          </a:stretch>
        </p:blipFill>
        <p:spPr>
          <a:xfrm>
            <a:off x="1264946" y="1447800"/>
            <a:ext cx="6436148" cy="4584653"/>
          </a:xfrm>
          <a:prstGeom prst="rect">
            <a:avLst/>
          </a:prstGeom>
        </p:spPr>
      </p:pic>
    </p:spTree>
    <p:extLst>
      <p:ext uri="{BB962C8B-B14F-4D97-AF65-F5344CB8AC3E}">
        <p14:creationId xmlns:p14="http://schemas.microsoft.com/office/powerpoint/2010/main" val="16582339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023458"/>
            <a:ext cx="7772400" cy="5102706"/>
          </a:xfrm>
        </p:spPr>
        <p:txBody>
          <a:bodyPr/>
          <a:lstStyle/>
          <a:p>
            <a:r>
              <a:rPr lang="en-US" dirty="0" smtClean="0"/>
              <a:t>Can functions improve this code from </a:t>
            </a:r>
            <a:r>
              <a:rPr lang="en-US" dirty="0" smtClean="0">
                <a:latin typeface="Courier"/>
              </a:rPr>
              <a:t>ConditionalStatements.ipynb</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pic>
        <p:nvPicPr>
          <p:cNvPr id="6" name="Picture 5"/>
          <p:cNvPicPr>
            <a:picLocks noChangeAspect="1"/>
          </p:cNvPicPr>
          <p:nvPr/>
        </p:nvPicPr>
        <p:blipFill>
          <a:blip r:embed="rId2"/>
          <a:stretch>
            <a:fillRect/>
          </a:stretch>
        </p:blipFill>
        <p:spPr>
          <a:xfrm>
            <a:off x="2449585" y="2078784"/>
            <a:ext cx="4267156" cy="4779215"/>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085423" y="2633058"/>
            <a:ext cx="5051930" cy="4088418"/>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097192" y="2657699"/>
            <a:ext cx="1950809"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106075" y="2962265"/>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072597" y="2492008"/>
            <a:ext cx="3982656" cy="16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2860646" y="2760548"/>
            <a:ext cx="3194607"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420112" y="2962265"/>
            <a:ext cx="4596364" cy="3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flipV="1">
            <a:off x="3707934" y="3833769"/>
            <a:ext cx="2347319" cy="17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75911</TotalTime>
  <Words>10857</Words>
  <Application>Microsoft Office PowerPoint</Application>
  <PresentationFormat>On-screen Show (4:3)</PresentationFormat>
  <Paragraphs>2496</Paragraphs>
  <Slides>312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312</vt:i4>
      </vt:variant>
    </vt:vector>
  </HeadingPairs>
  <TitlesOfParts>
    <vt:vector size="320" baseType="lpstr">
      <vt:lpstr>Arial</vt:lpstr>
      <vt:lpstr>Calibri</vt:lpstr>
      <vt:lpstr>Cambria Math</vt:lpstr>
      <vt:lpstr>Courier</vt:lpstr>
      <vt:lpstr>Courier New</vt:lpstr>
      <vt:lpstr>Symbol</vt:lpstr>
      <vt:lpstr>Times New Roman</vt:lpstr>
      <vt:lpstr>MasonWM2</vt:lpstr>
      <vt:lpstr>Python</vt:lpstr>
      <vt:lpstr>Reference Book</vt:lpstr>
      <vt:lpstr>Computer Programming</vt:lpstr>
      <vt:lpstr>Why Program… in Python?</vt:lpstr>
      <vt:lpstr>Essential Attributes of Programs</vt:lpstr>
      <vt:lpstr>References</vt:lpstr>
      <vt:lpstr>Table of Contents</vt:lpstr>
      <vt:lpstr>Table of Contents</vt:lpstr>
      <vt:lpstr>Python (Anaconda) Installation &amp; Course Material Set-up</vt:lpstr>
      <vt:lpstr>How to Create Programs</vt:lpstr>
      <vt:lpstr>Development Environments</vt:lpstr>
      <vt:lpstr>Python (Anaconda) Installation</vt:lpstr>
      <vt:lpstr>Python (Anaconda) Installation</vt:lpstr>
      <vt:lpstr>Anaconda</vt:lpstr>
      <vt:lpstr>Jupyter Notebook Set-up</vt:lpstr>
      <vt:lpstr>Course Material Set-Up</vt:lpstr>
      <vt:lpstr>Course Material Set-Up</vt:lpstr>
      <vt:lpstr>Course Material Set-Up</vt:lpstr>
      <vt:lpstr>Blackboard Course Site</vt:lpstr>
      <vt:lpstr>Jupyter Development Environment</vt:lpstr>
      <vt:lpstr>Jupyter Development Environment</vt:lpstr>
      <vt:lpstr>Python Versions</vt:lpstr>
      <vt:lpstr>Introduction to Python Programming</vt:lpstr>
      <vt:lpstr>References</vt:lpstr>
      <vt:lpstr>Our First Python Statements</vt:lpstr>
      <vt:lpstr>Our First Python Statements</vt:lpstr>
      <vt:lpstr>Jupyter Notebook Set-up</vt:lpstr>
      <vt:lpstr>Jupyter Notebook Shutdown</vt:lpstr>
      <vt:lpstr>Jupyter Notebook Shutdown</vt:lpstr>
      <vt:lpstr>Jupyter Notebook Shutdown</vt:lpstr>
      <vt:lpstr>Take-Aways</vt:lpstr>
      <vt:lpstr>Variables, Data Types, Statements &amp; Operations</vt:lpstr>
      <vt:lpstr>References</vt:lpstr>
      <vt:lpstr>Basic Variable Types</vt:lpstr>
      <vt:lpstr>Basic Variable Types</vt:lpstr>
      <vt:lpstr>Basic Variable Types</vt:lpstr>
      <vt:lpstr>Quiz</vt:lpstr>
      <vt:lpstr>Quiz</vt:lpstr>
      <vt:lpstr>Type Conversion</vt:lpstr>
      <vt:lpstr>Basic Operations</vt:lpstr>
      <vt:lpstr>Operations &amp; Variable Types</vt:lpstr>
      <vt:lpstr>Exercise</vt:lpstr>
      <vt:lpstr>Operations &amp; Variable Types</vt:lpstr>
      <vt:lpstr>Order of Operations</vt:lpstr>
      <vt:lpstr>Order of Operations</vt:lpstr>
      <vt:lpstr>Order of Operations</vt:lpstr>
      <vt:lpstr>Order of Operations</vt:lpstr>
      <vt:lpstr>Order of Operations</vt:lpstr>
      <vt:lpstr>Naming Variables</vt:lpstr>
      <vt:lpstr>Naming Variables</vt:lpstr>
      <vt:lpstr>Naming Variables</vt:lpstr>
      <vt:lpstr>Naming Variables</vt:lpstr>
      <vt:lpstr>Quiz</vt:lpstr>
      <vt:lpstr>Quiz</vt:lpstr>
      <vt:lpstr>Built-in Python Functions</vt:lpstr>
      <vt:lpstr>Built-in Python Functions</vt:lpstr>
      <vt:lpstr>Additional Math Functions</vt:lpstr>
      <vt:lpstr>Additional Math Functions</vt:lpstr>
      <vt:lpstr>Input from the Keyboard</vt:lpstr>
      <vt:lpstr>Reference</vt:lpstr>
      <vt:lpstr>Keyboard Input</vt:lpstr>
      <vt:lpstr>Keyboard Input</vt:lpstr>
      <vt:lpstr>In-Class Exercise</vt:lpstr>
      <vt:lpstr>Homework</vt:lpstr>
      <vt:lpstr>Boolean Expressions and Conditional Statements</vt:lpstr>
      <vt:lpstr>References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Commenting and Markdown</vt:lpstr>
      <vt:lpstr>References</vt:lpstr>
      <vt:lpstr>Commenting Code</vt:lpstr>
      <vt:lpstr>Markdown</vt:lpstr>
      <vt:lpstr>Jupyter</vt:lpstr>
      <vt:lpstr>Functions</vt:lpstr>
      <vt:lpstr>References</vt:lpstr>
      <vt:lpstr>Functions</vt:lpstr>
      <vt:lpstr>Functions</vt:lpstr>
      <vt:lpstr>Custom Functions</vt:lpstr>
      <vt:lpstr>Simple Function Example</vt:lpstr>
      <vt:lpstr>Simple Function Example</vt:lpstr>
      <vt:lpstr>Benefits of Functions</vt:lpstr>
      <vt:lpstr>Custom Functions</vt:lpstr>
      <vt:lpstr>Custom Functions</vt:lpstr>
      <vt:lpstr>Custom Functions</vt:lpstr>
      <vt:lpstr>Custom Functions</vt:lpstr>
      <vt:lpstr>Custom Functions</vt:lpstr>
      <vt:lpstr>Function Output</vt:lpstr>
      <vt:lpstr>In-Class Exercise</vt:lpstr>
      <vt:lpstr>Youtube Video on Functions</vt:lpstr>
      <vt:lpstr>Homework &amp; In-Class Exercises</vt:lpstr>
      <vt:lpstr>Lambda Functions</vt:lpstr>
      <vt:lpstr>Homework</vt:lpstr>
      <vt:lpstr>Homework &amp;  In-Class Exercise</vt:lpstr>
      <vt:lpstr>Homework</vt:lpstr>
      <vt:lpstr>Spyder Development Environment</vt:lpstr>
      <vt:lpstr>Spyder</vt:lpstr>
      <vt:lpstr>Spyder</vt:lpstr>
      <vt:lpstr>Script/Program</vt:lpstr>
      <vt:lpstr>Script/Program</vt:lpstr>
      <vt:lpstr>Debugging</vt:lpstr>
      <vt:lpstr>Debugging</vt:lpstr>
      <vt:lpstr>Debugging</vt:lpstr>
      <vt:lpstr>Debugging</vt:lpstr>
      <vt:lpstr>Errors</vt:lpstr>
      <vt:lpstr>Debugging Resources</vt:lpstr>
      <vt:lpstr>Error Types</vt:lpstr>
      <vt:lpstr>Origins of Debugging</vt:lpstr>
      <vt:lpstr>Spyder versus Jupyter</vt:lpstr>
      <vt:lpstr>Lists Data Type</vt:lpstr>
      <vt:lpstr>References</vt:lpstr>
      <vt:lpstr>Data Types</vt:lpstr>
      <vt:lpstr>Lists</vt:lpstr>
      <vt:lpstr>Lists</vt:lpstr>
      <vt:lpstr>Lists</vt:lpstr>
      <vt:lpstr>Lists</vt:lpstr>
      <vt:lpstr>In-Class Exercise</vt:lpstr>
      <vt:lpstr>Lists</vt:lpstr>
      <vt:lpstr>Lists</vt:lpstr>
      <vt:lpstr>Lists</vt:lpstr>
      <vt:lpstr>Lists</vt:lpstr>
      <vt:lpstr>Lists</vt:lpstr>
      <vt:lpstr>Range</vt:lpstr>
      <vt:lpstr>In-Class Exercise</vt:lpstr>
      <vt:lpstr>Lists</vt:lpstr>
      <vt:lpstr>Lists</vt:lpstr>
      <vt:lpstr>In-Class Exercise</vt:lpstr>
      <vt:lpstr>Lists</vt:lpstr>
      <vt:lpstr>Lists</vt:lpstr>
      <vt:lpstr>Lists</vt:lpstr>
      <vt:lpstr>In-Class Exercise</vt:lpstr>
      <vt:lpstr>Lists</vt:lpstr>
      <vt:lpstr>List Slice Techniques</vt:lpstr>
      <vt:lpstr>Exercise</vt:lpstr>
      <vt:lpstr>Lists</vt:lpstr>
      <vt:lpstr>Lists</vt:lpstr>
      <vt:lpstr>Exercises</vt:lpstr>
      <vt:lpstr>Lists</vt:lpstr>
      <vt:lpstr>Lists</vt:lpstr>
      <vt:lpstr>Lists</vt:lpstr>
      <vt:lpstr>In-Class Exercise</vt:lpstr>
      <vt:lpstr>Lists and Functions</vt:lpstr>
      <vt:lpstr>In-Class Exercise</vt:lpstr>
      <vt:lpstr>Aliasing</vt:lpstr>
      <vt:lpstr>Aliasing</vt:lpstr>
      <vt:lpstr>Aliasing</vt:lpstr>
      <vt:lpstr>Aliasing</vt:lpstr>
      <vt:lpstr>More Sorting</vt:lpstr>
      <vt:lpstr>More Sorting</vt:lpstr>
      <vt:lpstr>YouTube Videos</vt:lpstr>
      <vt:lpstr>Homework Problem 1</vt:lpstr>
      <vt:lpstr>Homework Problem 2</vt:lpstr>
      <vt:lpstr>Homework Problem 3</vt:lpstr>
      <vt:lpstr>Set Data Type</vt:lpstr>
      <vt:lpstr>Set Data Type</vt:lpstr>
      <vt:lpstr>Set Data Type</vt:lpstr>
      <vt:lpstr>Set Data Type</vt:lpstr>
      <vt:lpstr>Set Data Type</vt:lpstr>
      <vt:lpstr>Set Data Type</vt:lpstr>
      <vt:lpstr>Set Data Type</vt:lpstr>
      <vt:lpstr>Loops</vt:lpstr>
      <vt:lpstr>References</vt:lpstr>
      <vt:lpstr>Loops</vt:lpstr>
      <vt:lpstr>Loops</vt:lpstr>
      <vt:lpstr>Loops</vt:lpstr>
      <vt:lpstr>Lists, Loops, and Variable Names</vt:lpstr>
      <vt:lpstr>Loops</vt:lpstr>
      <vt:lpstr>In-Class Exercise</vt:lpstr>
      <vt:lpstr>In-Class Exercise</vt:lpstr>
      <vt:lpstr>Loops</vt:lpstr>
      <vt:lpstr>In-Class Exercise</vt:lpstr>
      <vt:lpstr>Machine Precision</vt:lpstr>
      <vt:lpstr>Loops</vt:lpstr>
      <vt:lpstr>Loops</vt:lpstr>
      <vt:lpstr>Exercise</vt:lpstr>
      <vt:lpstr>List Comprehension</vt:lpstr>
      <vt:lpstr>List Comprehension</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Tuples Data Type</vt:lpstr>
      <vt:lpstr>References</vt:lpstr>
      <vt:lpstr>Tuples</vt:lpstr>
      <vt:lpstr>Tuples</vt:lpstr>
      <vt:lpstr>Tuples</vt:lpstr>
      <vt:lpstr>Tuples</vt:lpstr>
      <vt:lpstr>Tuples</vt:lpstr>
      <vt:lpstr>Tuples</vt:lpstr>
      <vt:lpstr>Tuples</vt:lpstr>
      <vt:lpstr>Tuples</vt:lpstr>
      <vt:lpstr>Tuples</vt:lpstr>
      <vt:lpstr>Data Types</vt:lpstr>
      <vt:lpstr>Data Types</vt:lpstr>
      <vt:lpstr>Data Types</vt:lpstr>
      <vt:lpstr>In-Class Exercise 1</vt:lpstr>
      <vt:lpstr>In-Class Exercise 1</vt:lpstr>
      <vt:lpstr>In-Class Exercise 1</vt:lpstr>
      <vt:lpstr>In-Class Exercise 2</vt:lpstr>
      <vt:lpstr>Dictionaries Data Type</vt:lpstr>
      <vt:lpstr>References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Dictionary Comprehension</vt:lpstr>
      <vt:lpstr>Exercise</vt:lpstr>
      <vt:lpstr>File Input and Output</vt:lpstr>
      <vt:lpstr>References</vt:lpstr>
      <vt:lpstr>File I/O</vt:lpstr>
      <vt:lpstr>File I/O</vt:lpstr>
      <vt:lpstr>File I/O</vt:lpstr>
      <vt:lpstr>File I/O</vt:lpstr>
      <vt:lpstr>File I/O</vt:lpstr>
      <vt:lpstr>File I/O</vt:lpstr>
      <vt:lpstr>In-Class Exercises</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Additional Material</vt:lpstr>
      <vt:lpstr>Formatting Numerical Quantities</vt:lpstr>
      <vt:lpstr>Formatting Numerical Quantities</vt:lpstr>
      <vt:lpstr>Machine Precision</vt:lpstr>
      <vt:lpstr>Machine Precision</vt:lpstr>
      <vt:lpstr>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1841</cp:revision>
  <cp:lastPrinted>2016-08-15T15:26:34Z</cp:lastPrinted>
  <dcterms:created xsi:type="dcterms:W3CDTF">2012-09-09T17:18:59Z</dcterms:created>
  <dcterms:modified xsi:type="dcterms:W3CDTF">2018-08-19T18:41:24Z</dcterms:modified>
</cp:coreProperties>
</file>